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541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режим дня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Сон</c:v>
                </c:pt>
                <c:pt idx="1">
                  <c:v>Приемы пищи</c:v>
                </c:pt>
                <c:pt idx="2">
                  <c:v>гигиена</c:v>
                </c:pt>
                <c:pt idx="3">
                  <c:v>занятия</c:v>
                </c:pt>
                <c:pt idx="4">
                  <c:v>прогулки</c:v>
                </c:pt>
                <c:pt idx="5">
                  <c:v>самостоятельная деятельность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15</c:v>
                </c:pt>
                <c:pt idx="1">
                  <c:v>15</c:v>
                </c:pt>
                <c:pt idx="2">
                  <c:v>15</c:v>
                </c:pt>
                <c:pt idx="3">
                  <c:v>15</c:v>
                </c:pt>
                <c:pt idx="4">
                  <c:v>15</c:v>
                </c:pt>
                <c:pt idx="5">
                  <c:v>15</c:v>
                </c:pt>
              </c:numCache>
            </c:numRef>
          </c:val>
        </c:ser>
        <c:dLbls/>
        <c:firstSliceAng val="0"/>
      </c:pieChart>
    </c:plotArea>
    <c:legend>
      <c:legendPos val="r"/>
      <c:layout>
        <c:manualLayout>
          <c:xMode val="edge"/>
          <c:yMode val="edge"/>
          <c:x val="0.63459962781913126"/>
          <c:y val="5.9640992270700084E-2"/>
          <c:w val="0.34135001413984306"/>
          <c:h val="0.88071761867728982"/>
        </c:manualLayout>
      </c:layout>
      <c:txPr>
        <a:bodyPr/>
        <a:lstStyle/>
        <a:p>
          <a:pPr>
            <a:defRPr sz="9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E403A-FB5D-4A1D-8458-679226942621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79EB-BBBD-4A56-A6E8-B8DD6B15AA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E403A-FB5D-4A1D-8458-679226942621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79EB-BBBD-4A56-A6E8-B8DD6B15AA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E403A-FB5D-4A1D-8458-679226942621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79EB-BBBD-4A56-A6E8-B8DD6B15AA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E403A-FB5D-4A1D-8458-679226942621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79EB-BBBD-4A56-A6E8-B8DD6B15AA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E403A-FB5D-4A1D-8458-679226942621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79EB-BBBD-4A56-A6E8-B8DD6B15AA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E403A-FB5D-4A1D-8458-679226942621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79EB-BBBD-4A56-A6E8-B8DD6B15AA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E403A-FB5D-4A1D-8458-679226942621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79EB-BBBD-4A56-A6E8-B8DD6B15AA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E403A-FB5D-4A1D-8458-679226942621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79EB-BBBD-4A56-A6E8-B8DD6B15AA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E403A-FB5D-4A1D-8458-679226942621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79EB-BBBD-4A56-A6E8-B8DD6B15AA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E403A-FB5D-4A1D-8458-679226942621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79EB-BBBD-4A56-A6E8-B8DD6B15AA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E403A-FB5D-4A1D-8458-679226942621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79EB-BBBD-4A56-A6E8-B8DD6B15AA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E403A-FB5D-4A1D-8458-679226942621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A79EB-BBBD-4A56-A6E8-B8DD6B15AAD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hyperlink" Target="https://spas-extreme.mchs.gov.ru/" TargetMode="Externa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4104455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</a:t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«Детский сад № 21»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ПРОСВЕЩЕНИЕ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РОДИТЕЛЕЙ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ЗАКОННЫХ ПРЕДСТАВИТЕЛЕЙ)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ВОПРОСАМ ЗДОРОВЬЯ, ВОСПИТАНИЯ И РАЗВИТИЯ ДЕТЕЙ МЛАДЕНЧЕСКОГО, РАННЕГО И ДОШКОЛЬНОГО ВОЗРАСТОВ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8024" y="4581128"/>
            <a:ext cx="3744416" cy="1800200"/>
          </a:xfrm>
        </p:spPr>
        <p:txBody>
          <a:bodyPr>
            <a:normAutofit/>
          </a:bodyPr>
          <a:lstStyle/>
          <a:p>
            <a:pPr algn="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Подготовили:</a:t>
            </a:r>
          </a:p>
          <a:p>
            <a:pPr algn="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Е.В. Сорокина, воспитатель ВКК</a:t>
            </a:r>
          </a:p>
          <a:p>
            <a:pPr algn="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О. В.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Папст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воспитатель ПКК</a:t>
            </a:r>
          </a:p>
          <a:p>
            <a:pPr algn="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В.Д.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Торкунова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инструктор по физической культуре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ru-RU" sz="27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Физическое воспитание: задачи ДОО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484784"/>
            <a:ext cx="777686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 цели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охрана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и укрепление здоровья;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формирование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двигательных умений и навыков;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воспитание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психофизических качеств (быстрота, выносливость,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ловкость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приобщение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к ЗОЖ;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следование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режиму дня.</a:t>
            </a:r>
          </a:p>
        </p:txBody>
      </p:sp>
      <p:pic>
        <p:nvPicPr>
          <p:cNvPr id="22530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725144"/>
            <a:ext cx="2695037" cy="1800200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532" name="Picture 4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5" y="4749320"/>
            <a:ext cx="3312368" cy="1776023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ru-RU" sz="27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Прогулки и двигательная активность</a:t>
            </a:r>
            <a:r>
              <a:rPr lang="ru-RU" b="1" dirty="0"/>
              <a:t/>
            </a:r>
            <a:br>
              <a:rPr lang="ru-RU" b="1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484784"/>
            <a:ext cx="69127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Прогулки: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4–5 часов в день, строго по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расписанию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Формы активности в ДОО:</a:t>
            </a:r>
            <a:endParaRPr 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физкультурные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занятия;</a:t>
            </a:r>
          </a:p>
          <a:p>
            <a:pPr lvl="1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утренняя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гимнастика;</a:t>
            </a:r>
          </a:p>
          <a:p>
            <a:pPr lvl="1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подвижные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игры;</a:t>
            </a:r>
          </a:p>
          <a:p>
            <a:pPr lvl="1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спортивные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упражнения;</a:t>
            </a:r>
          </a:p>
          <a:p>
            <a:pPr lvl="1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туристские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прогулки;</a:t>
            </a:r>
          </a:p>
          <a:p>
            <a:pPr lvl="1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физкультурные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досуги и праздники.</a:t>
            </a:r>
          </a:p>
        </p:txBody>
      </p:sp>
      <p:pic>
        <p:nvPicPr>
          <p:cNvPr id="2355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509120"/>
            <a:ext cx="3326460" cy="1872208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556" name="Picture 4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4509120"/>
            <a:ext cx="3056028" cy="1828523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Взаимодействие с родителями: формы работы</a:t>
            </a:r>
            <a:br>
              <a:rPr lang="ru-RU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028343"/>
            <a:ext cx="75608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усиления эффекта важно просвещать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семьи: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Родительские собрания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(«Как сохранить здоровье ребёнка?», «Адаптация к ДОО и здоровье»).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Дискуссии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(«Какого ребёнка можно считать здоровым?»).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Электронные ресурсы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(книга «В детский сад пойду без слёз!»).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Выставки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(«Мы — спортивная семья»).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Консультации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(«Двигательная активность — сохранение здоровья»).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Совместные мероприятия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(«Форт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Боярд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», сезонные маршруты здоровья).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Информационные материалы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(видеоролики, буклеты, памятки).</a:t>
            </a:r>
          </a:p>
        </p:txBody>
      </p:sp>
      <p:pic>
        <p:nvPicPr>
          <p:cNvPr id="24578" name="Picture 2" descr="C:\Users\USER\Desktop\фото на педчас просвящение\IMG-20230216-WA0036.jpg"/>
          <p:cNvPicPr>
            <a:picLocks noChangeAspect="1" noChangeArrowheads="1"/>
          </p:cNvPicPr>
          <p:nvPr/>
        </p:nvPicPr>
        <p:blipFill>
          <a:blip r:embed="rId2" cstate="print"/>
          <a:srcRect t="11321"/>
          <a:stretch>
            <a:fillRect/>
          </a:stretch>
        </p:blipFill>
        <p:spPr bwMode="auto">
          <a:xfrm>
            <a:off x="1691680" y="4941168"/>
            <a:ext cx="2544283" cy="1692188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580" name="Picture 4" descr="Picture background"/>
          <p:cNvPicPr>
            <a:picLocks noChangeAspect="1" noChangeArrowheads="1"/>
          </p:cNvPicPr>
          <p:nvPr/>
        </p:nvPicPr>
        <p:blipFill>
          <a:blip r:embed="rId3" cstate="print"/>
          <a:srcRect t="9585"/>
          <a:stretch>
            <a:fillRect/>
          </a:stretch>
        </p:blipFill>
        <p:spPr bwMode="auto">
          <a:xfrm>
            <a:off x="5148064" y="4941168"/>
            <a:ext cx="2439806" cy="1653773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>
                <a:solidFill>
                  <a:srgbClr val="00359E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3.3. ЗНАЧИМОСТЬ РЕЖИМА ДНЯ В РАЗНЫЕ ВОЗРАСТНЫЕ ПЕРИОДЫ ДЕТСТВА, СПОСОБЫ ЗДОРОВЬЕСБЕРЕЖЕНИЯ В УСЛОВИЯХ СЕМЬИ, ПОДДЕРЖАНИЯ В СЕМЬЕ ЗДОРОВОГО ОБРАЗА ЖИЗНИ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628800"/>
            <a:ext cx="83529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 такое режим дня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sz="20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Режим дня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— это рациональная продолжительность и чёткое чередование видов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деятельности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и отдыха в течение суток с учётом возрастных особенностей ребёнка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501008"/>
            <a:ext cx="52565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 компоненты:</a:t>
            </a:r>
            <a:endParaRPr 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сон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и бодрствование (по графику);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регулярные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приёмы пищи;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гигиенические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и оздоровительные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процедуры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обязательные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занятия;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прогулки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время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для самостоятельной деятельности.</a:t>
            </a: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5364088" y="3429000"/>
          <a:ext cx="3384376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Почему режим дня важен?</a:t>
            </a:r>
            <a:br>
              <a:rPr lang="ru-RU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340769"/>
            <a:ext cx="748883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Польза для ребёнка:</a:t>
            </a:r>
            <a:endParaRPr 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укрепляет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здоровье;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повышает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работоспособность;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снижает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утомляемость;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формирует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полезные привычки;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стабилизирует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эмоциональное состояние;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способствует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гармоничному развитию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Важно: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режим дома должен совпадать с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режимом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детского сада/школы.</a:t>
            </a:r>
          </a:p>
        </p:txBody>
      </p:sp>
      <p:pic>
        <p:nvPicPr>
          <p:cNvPr id="25602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 l="4441" r="11184"/>
          <a:stretch>
            <a:fillRect/>
          </a:stretch>
        </p:blipFill>
        <p:spPr bwMode="auto">
          <a:xfrm>
            <a:off x="4716016" y="4293096"/>
            <a:ext cx="3456384" cy="2304256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 вовлечь родителей: формы работы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166843"/>
            <a:ext cx="83529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Родительские собрания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(темы: «Режим дня», «Прогулка как средство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укрепления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здоровья»).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Мастер‑классы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(«Игры поколений», «Мама, папа, занимайтесь со мной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!»)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Консультации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(«Физкультурный уголок дома», «Закаливание»).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Дискуссии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(«Нужен ли режим дома?», «Целебный сон»).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Деловые игры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(«Режим в саду и дома»).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Маршруты выходного дня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(лыжи, коньки, 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велопрогулки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Фоторепортажи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(«Мама, папа, я — спортивная семья»).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Информационные материалы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(буклеты, памятки).</a:t>
            </a:r>
          </a:p>
        </p:txBody>
      </p:sp>
      <p:pic>
        <p:nvPicPr>
          <p:cNvPr id="27650" name="Picture 2" descr="C:\Users\USER\Desktop\фото на педчас просвящение\IMG-20230504-WA0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293096"/>
            <a:ext cx="3671148" cy="1688728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651" name="Picture 3" descr="C:\Users\USER\Desktop\фото на педчас просвящение\IMG-20230504-WA0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4293096"/>
            <a:ext cx="3671148" cy="1688728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00359E"/>
                </a:solidFill>
                <a:latin typeface="Times New Roman"/>
                <a:ea typeface="Calibri"/>
                <a:cs typeface="Times New Roman"/>
              </a:rPr>
              <a:t>3.4. НОРМЫ ФИЗИЧЕСКОГО РАЗВИТИЯ ДЛЯ ДЕТЕЙ ДОШКОЛЬНОГО ВОЗРАСТА </a:t>
            </a:r>
            <a:r>
              <a:rPr lang="ru-RU" sz="3200" dirty="0">
                <a:ea typeface="Calibri"/>
                <a:cs typeface="Times New Roman"/>
              </a:rPr>
              <a:t/>
            </a:r>
            <a:br>
              <a:rPr lang="ru-RU" sz="3200" dirty="0"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539552" y="1497919"/>
            <a:ext cx="8351912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Первый «скачок»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от рождения до 1 года (интенсивный рост).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Этап округления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с 1 до 3 лет (замедление роста, набор массы тела).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Полуростовой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скачок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с 5 до 7 лет (новый период вытягивания).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Второе округление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с 7 до 10–11 лет (стабилизация роста).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Третий «скачок»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связан с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пубертатом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охватывает возраст от 11-12 до 15-16 лет (третий этап вытягивания).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5" name="Picture 3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4373816"/>
            <a:ext cx="3384376" cy="2223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359E"/>
                </a:solidFill>
                <a:latin typeface="Times New Roman"/>
                <a:ea typeface="Calibri"/>
              </a:rPr>
              <a:t>3.5. ВАКЦИНАЦИЯ ДЕТЕЙ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412776"/>
            <a:ext cx="756084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вакцинация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 это безопасный и эффективный способ научить иммунную систему бороться с инфекциями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 это работает:</a:t>
            </a:r>
            <a:endParaRPr 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Вакцина содержит ослабленный или мёртвый возбудитель болезни либо его фрагменты.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Иммунная система «знакомится» с возбудителем и запоминает его.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 встрече с настоящей инфекцией организм быстро реагирует и предотвращает болезнь.</a:t>
            </a:r>
          </a:p>
        </p:txBody>
      </p:sp>
      <p:sp>
        <p:nvSpPr>
          <p:cNvPr id="29698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0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702" name="Picture 6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2915816" y="4653136"/>
            <a:ext cx="2916324" cy="1944216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 </a:t>
            </a:r>
            <a:r>
              <a:rPr lang="ru-RU" sz="27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Почему вакцинация важна? (3 ключевых аргумента)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028343"/>
            <a:ext cx="820891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Личная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защита ребёнка</a:t>
            </a:r>
            <a:endParaRPr 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Предотвращает тяжёлые заболевания (корь, краснуха, полиомиелит,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коклюш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и др.).</a:t>
            </a:r>
          </a:p>
          <a:p>
            <a:pPr lvl="1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Снижает риск осложнений и летальных исходов.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Коллективный иммунитет</a:t>
            </a:r>
            <a:endParaRPr 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Защищает тех, кто не может быть привит (младенцы, люди с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иммунодефицитом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1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Чем больше привитых — тем ниже риск эпидемий.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Экономическая выгода</a:t>
            </a:r>
            <a:endParaRPr 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Сокращает затраты на лечение и реабилитацию.</a:t>
            </a:r>
          </a:p>
          <a:p>
            <a:pPr lvl="1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Уменьшает потери от нетрудоспособности родителей.</a:t>
            </a:r>
          </a:p>
        </p:txBody>
      </p:sp>
      <p:pic>
        <p:nvPicPr>
          <p:cNvPr id="30722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4509120"/>
            <a:ext cx="3308144" cy="22048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Ответственность родителей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836713"/>
            <a:ext cx="82089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Родители решают:</a:t>
            </a:r>
            <a:endParaRPr 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делать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ли прививку;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соблюдать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ли сроки из национального календаря прививок.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 влияет на решение?</a:t>
            </a:r>
            <a:endParaRPr 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уровень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информированности;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доверие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к медицине;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доступ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к достоверным источникам.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Важно: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образованные родители чаще следуют рекомендациям врачей.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3717032"/>
            <a:ext cx="7704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Роль педагогов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деликатно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поддерживать родителей в вопросах вакцинации;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направлять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к достоверным источникам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сайт Минздрава, ВОЗ, педиатры);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развеивать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мифы через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просветительскую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работу;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создавать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атмосферу доверия и открытости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581128"/>
            <a:ext cx="3071036" cy="1728192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00359E"/>
                </a:solidFill>
                <a:latin typeface="Times New Roman"/>
                <a:ea typeface="Calibri"/>
                <a:cs typeface="Times New Roman"/>
              </a:rPr>
              <a:t>3.1. ПЕДАГОГИЧЕСКАЯ ПОМОЩЬ РОДИТЕЛЯМ </a:t>
            </a:r>
            <a:br>
              <a:rPr lang="ru-RU" sz="2200" b="1" dirty="0" smtClean="0">
                <a:solidFill>
                  <a:srgbClr val="00359E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200" b="1" dirty="0" smtClean="0">
                <a:solidFill>
                  <a:srgbClr val="00359E"/>
                </a:solidFill>
                <a:latin typeface="Times New Roman"/>
                <a:ea typeface="Calibri"/>
                <a:cs typeface="Times New Roman"/>
              </a:rPr>
              <a:t>(ЗАКОННЫМ ПРЕДСТАВИТЕЛЯМ) ДЕТЕЙ ДОШКОЛЬНОГО ВОЗРАСТА </a:t>
            </a:r>
            <a:br>
              <a:rPr lang="ru-RU" sz="2200" b="1" dirty="0" smtClean="0">
                <a:solidFill>
                  <a:srgbClr val="00359E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200" b="1" dirty="0" smtClean="0">
                <a:solidFill>
                  <a:srgbClr val="00359E"/>
                </a:solidFill>
                <a:latin typeface="Times New Roman"/>
                <a:ea typeface="Calibri"/>
                <a:cs typeface="Times New Roman"/>
              </a:rPr>
              <a:t>В СОЗДАНИИ ОБРАЗОВАТЕЛЬНОЙ СРЕДЫ СЕМЬИ</a:t>
            </a:r>
            <a:r>
              <a:rPr lang="ru-RU" sz="3200" dirty="0">
                <a:ea typeface="Calibri"/>
                <a:cs typeface="Times New Roman"/>
              </a:rPr>
              <a:t/>
            </a:r>
            <a:br>
              <a:rPr lang="ru-RU" sz="3200" dirty="0"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93610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Инструменты поддержки развития 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дошкольника</a:t>
            </a:r>
          </a:p>
          <a:p>
            <a:pPr algn="ctr">
              <a:buNone/>
            </a:pP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домашних 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условиях</a:t>
            </a:r>
          </a:p>
          <a:p>
            <a:pPr algn="ctr"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USER\Desktop\31545506ccf159f0d783c54da9551db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068960"/>
            <a:ext cx="3330275" cy="2448272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068960"/>
            <a:ext cx="3664124" cy="2446051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359E"/>
                </a:solidFill>
                <a:latin typeface="Times New Roman"/>
                <a:ea typeface="Calibri"/>
              </a:rPr>
              <a:t>3.6. РАЦИОНАЛЬНОЕ ПИТАНИЕ ДЕТЕЙ РАЗЛИЧНЫХ ВОЗРАСТОВ, НЕОБХОДИМЫЙ ДЛЯ ЗДОРОВЬЯ БАЛАНС ВЕЩЕСТВ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859340"/>
            <a:ext cx="78488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Рациональное питание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удовлетворяет физиологические потребности ребёнка в энергии и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пищевых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веществах, обеспечивает рост, развитие и здоровье.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Сбалансированное питание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поступление оптимальных количеств белков, жиров, углеводов,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витаминов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и минералов.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Режим питания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кратность приёмов пищи, их время, распределение по калорийности и составу.</a:t>
            </a:r>
          </a:p>
        </p:txBody>
      </p:sp>
      <p:pic>
        <p:nvPicPr>
          <p:cNvPr id="3379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4581128"/>
            <a:ext cx="3703268" cy="19442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Почему питание так важно? 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980728"/>
            <a:ext cx="727280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Источник энергии</a:t>
            </a:r>
            <a:endParaRPr 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 физической активности и умственной работы.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Пластический материал</a:t>
            </a:r>
            <a:endParaRPr 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строит ткани организма (белки, аминокислоты).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Регулятор обмена веществ</a:t>
            </a:r>
            <a:endParaRPr 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витамины, минералы, микроэлементы.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Защитный фактор</a:t>
            </a:r>
            <a:endParaRPr 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укрепляет иммунитет, снижает риск инфекций.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3645024"/>
            <a:ext cx="820891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Режим питания для 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дошкольников</a:t>
            </a:r>
          </a:p>
          <a:p>
            <a:pPr algn="ctr"/>
            <a:endParaRPr lang="ru-RU" sz="24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 правила:</a:t>
            </a:r>
            <a:endParaRPr 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Кратность: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не менее 4 приёмов пищи в день (3 — с горячим блюдом).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Интервалы: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не более 4 часов между приёмами (риск гипогликемии).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Длительность приёмов:</a:t>
            </a:r>
            <a:endParaRPr 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завтрак и ужин — 15–20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мин;  обед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— 25 мин.</a:t>
            </a:r>
          </a:p>
        </p:txBody>
      </p:sp>
      <p:pic>
        <p:nvPicPr>
          <p:cNvPr id="32770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1772816"/>
            <a:ext cx="1800200" cy="1800200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 оценить правильность питания?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268761"/>
            <a:ext cx="80648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Главный критерий:</a:t>
            </a:r>
            <a:endParaRPr 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состояние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здоровья ребёнка;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динамика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физического и нервно‑психического развития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Косвенные признаки нерационального питания:</a:t>
            </a:r>
            <a:endParaRPr 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частая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заболеваемость (снижение сопротивляемости);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вялость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 раздражительность;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нарушения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сна;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проблемы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с весом (недостаток или избыток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Рекомендация: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регулярный мониторинг роста, веса и анализов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 назначению врача).</a:t>
            </a:r>
          </a:p>
        </p:txBody>
      </p:sp>
      <p:pic>
        <p:nvPicPr>
          <p:cNvPr id="34818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 r="4122" b="20101"/>
          <a:stretch>
            <a:fillRect/>
          </a:stretch>
        </p:blipFill>
        <p:spPr bwMode="auto">
          <a:xfrm>
            <a:off x="4932040" y="4970420"/>
            <a:ext cx="3470786" cy="1626931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rmAutofit fontScale="90000"/>
          </a:bodyPr>
          <a:lstStyle/>
          <a:p>
            <a:r>
              <a:rPr lang="ru-RU" sz="27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 просвещать родителей? </a:t>
            </a:r>
            <a:r>
              <a:rPr lang="ru-RU" sz="27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Формы</a:t>
            </a:r>
            <a:r>
              <a:rPr lang="ru-RU" sz="27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работы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268761"/>
            <a:ext cx="7920880" cy="3268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Родительские собрания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(«Рациональное питание ребёнка»).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Дискуссии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(«Культура приёма пищи: прихоть или необходимость?»).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Мастер‑классы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(«А ну‑ка, мамы!», «Необычные обычные блюда»).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Обмен рецептами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(«Сундучок бабушкиных рецептов»).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Консультации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(«Как приучить ребёнка к полезным продуктам»).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Досуг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(«Сервируем стол вместе с детьми»).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Информационные материалы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(буклеты, памятки).</a:t>
            </a:r>
          </a:p>
        </p:txBody>
      </p:sp>
      <p:pic>
        <p:nvPicPr>
          <p:cNvPr id="35842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 b="12500"/>
          <a:stretch>
            <a:fillRect/>
          </a:stretch>
        </p:blipFill>
        <p:spPr bwMode="auto">
          <a:xfrm>
            <a:off x="2627784" y="4581128"/>
            <a:ext cx="3413712" cy="201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2016224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00359E"/>
                </a:solidFill>
                <a:latin typeface="Times New Roman"/>
                <a:ea typeface="Calibri"/>
                <a:cs typeface="Times New Roman"/>
              </a:rPr>
              <a:t>3.7. ОСНОВЫ БЕЗОПАСНОГО ПОВЕДЕНИЯ ДЕТЕЙ ДОШКОЛЬНОГО ВОЗРАСТА В БЫТУ, СОЦИУМЕ, НА ПРИРОДЕ </a:t>
            </a:r>
            <a:br>
              <a:rPr lang="ru-RU" sz="2700" b="1" dirty="0" smtClean="0">
                <a:solidFill>
                  <a:srgbClr val="00359E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 научить ребёнка быть внимательным и осторожным</a:t>
            </a:r>
            <a:r>
              <a:rPr lang="ru-RU" sz="2800" dirty="0"/>
              <a:t> </a:t>
            </a:r>
            <a:r>
              <a:rPr lang="ru-RU" sz="3200" dirty="0">
                <a:ea typeface="Calibri"/>
                <a:cs typeface="Times New Roman"/>
              </a:rPr>
              <a:t/>
            </a:r>
            <a:br>
              <a:rPr lang="ru-RU" sz="3200" dirty="0"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2060848"/>
            <a:ext cx="770485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Почему это важно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endParaRPr lang="ru-RU" sz="20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Дошкольники уязвимы из‑за особенностей возраста:</a:t>
            </a:r>
            <a:endParaRPr 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импульсивность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ограниченный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угол обзора;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замедленная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скорость реакции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малая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концентрация внимания;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завышенная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оценка своих возможностей;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недостаточное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предвидение рисков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Последствия: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частые опасные ситуации, травмы, стресс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 взрослых: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научить избегать угроз, не запугав при этом.</a:t>
            </a:r>
          </a:p>
        </p:txBody>
      </p:sp>
      <p:pic>
        <p:nvPicPr>
          <p:cNvPr id="3686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3212976"/>
            <a:ext cx="2858915" cy="1728192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2000" b="1" u="sng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Принципы 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обучения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836712"/>
            <a:ext cx="784887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Системность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— поэтапное усвоение знаний.</a:t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Позитивный подход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— акцент на уверенности, а не на страхе.</a:t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Личный пример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— поведение взрослых как образец.</a:t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— основной метод (ролевые, дидактические игры).</a:t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Взаимодействие с родителями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— единство требований дома и в ДОУ.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2924944"/>
            <a:ext cx="770485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Формы работы с 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родителями</a:t>
            </a:r>
          </a:p>
          <a:p>
            <a:pPr algn="ctr"/>
            <a:endParaRPr lang="ru-RU" sz="20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родительские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собрания («Безопасность ребёнка в городе»);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мастер‑классы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(первая помощь);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тематические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экскурсии и круглые столы;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изготовление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макетов («Дорожные знаки»);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совместные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проекты («Безопасный турпоход»);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игры‑тренинги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(ситуационные задачи);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конкурсы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рисунков и плакатов;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памятки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и буклеты;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виртуальные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экскурсии («Уроки безопасности»).</a:t>
            </a:r>
          </a:p>
        </p:txBody>
      </p:sp>
      <p:pic>
        <p:nvPicPr>
          <p:cNvPr id="37890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4221088"/>
            <a:ext cx="1800200" cy="1800200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3370386"/>
          </a:xfrm>
        </p:spPr>
        <p:txBody>
          <a:bodyPr>
            <a:normAutofit/>
          </a:bodyPr>
          <a:lstStyle/>
          <a:p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 важно помнить:</a:t>
            </a:r>
            <a:b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Безопасность </a:t>
            </a:r>
            <a:r>
              <a:rPr lang="ru-RU" sz="2200" b="0" i="0" dirty="0" smtClean="0">
                <a:latin typeface="Times New Roman" pitchFamily="18" charset="0"/>
                <a:cs typeface="Times New Roman" pitchFamily="18" charset="0"/>
              </a:rPr>
              <a:t>— это навык, который формируется постепенно.</a:t>
            </a:r>
            <a:br>
              <a:rPr lang="ru-RU" sz="2200" b="0" i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0" i="0" dirty="0" smtClean="0">
                <a:latin typeface="Times New Roman" pitchFamily="18" charset="0"/>
                <a:cs typeface="Times New Roman" pitchFamily="18" charset="0"/>
              </a:rPr>
              <a:t>Обучение должно быть наглядным, игровым и практичным.</a:t>
            </a:r>
            <a:br>
              <a:rPr lang="ru-RU" sz="2200" b="0" i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0" i="0" dirty="0" smtClean="0">
                <a:latin typeface="Times New Roman" pitchFamily="18" charset="0"/>
                <a:cs typeface="Times New Roman" pitchFamily="18" charset="0"/>
              </a:rPr>
              <a:t>Родители — первые учителя ребёнка в вопросах безопасности.</a:t>
            </a:r>
            <a:br>
              <a:rPr lang="ru-RU" sz="2200" b="0" i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«Обучая безопасности сегодня, мы защищаем будущее ребёнка!»</a:t>
            </a:r>
            <a:r>
              <a:rPr lang="ru-RU" b="0" dirty="0" smtClean="0">
                <a:latin typeface="YS Geo"/>
              </a:rPr>
              <a:t/>
            </a:r>
            <a:br>
              <a:rPr lang="ru-RU" b="0" dirty="0" smtClean="0">
                <a:latin typeface="YS Geo"/>
              </a:rPr>
            </a:br>
            <a:endParaRPr lang="ru-RU" dirty="0"/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539552" y="5116287"/>
            <a:ext cx="8136904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Полезную информацию по формированию безопасного поведения у детей можно найти на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Портале детской безопасности МЧС России «СПАС ЭКСТРИМ»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https://spas-extreme.mchs.gov.ru/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15" name="Picture 3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3068960"/>
            <a:ext cx="2811073" cy="1872208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86610"/>
          </a:xfrm>
        </p:spPr>
        <p:txBody>
          <a:bodyPr>
            <a:normAutofit/>
          </a:bodyPr>
          <a:lstStyle/>
          <a:p>
            <a:r>
              <a:rPr lang="ru-RU" sz="6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sz="6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  <a:br>
              <a:rPr lang="ru-RU" sz="6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внимание</a:t>
            </a:r>
            <a:endParaRPr lang="ru-RU" sz="6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105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Что такое образовательная среда?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Образовательная среда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 это условия, обеспечивающие обучение, воспитание и развитие ребёнка 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в совместной деятельности взрослых и ребёнка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Почему это важно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Влияет на: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физическое и психическое здоровье;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познавательную активность;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успешность последующего обучения.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869160"/>
            <a:ext cx="1823196" cy="1647558"/>
          </a:xfrm>
          <a:prstGeom prst="rect">
            <a:avLst/>
          </a:prstGeom>
          <a:noFill/>
        </p:spPr>
      </p:pic>
      <p:pic>
        <p:nvPicPr>
          <p:cNvPr id="15364" name="Picture 4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4797152"/>
            <a:ext cx="2304256" cy="1728192"/>
          </a:xfrm>
          <a:prstGeom prst="rect">
            <a:avLst/>
          </a:prstGeom>
          <a:noFill/>
        </p:spPr>
      </p:pic>
      <p:pic>
        <p:nvPicPr>
          <p:cNvPr id="15366" name="Picture 6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4797152"/>
            <a:ext cx="2263093" cy="15200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Autofit/>
          </a:bodyPr>
          <a:lstStyle/>
          <a:p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Три </a:t>
            </a:r>
            <a:r>
              <a:rPr lang="ru-RU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компонента семейной образовательной 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среды</a:t>
            </a:r>
            <a:b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340768"/>
            <a:ext cx="79208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Предметная действительность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осознанный выбор вещей (не по моде, а по интересам ребёнка);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разнообразие активностей (игра, познание, движение, творчество);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трансформируемое пространство.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Социальное взаимодействие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доверие и взаимопонимание;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правила и запреты;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включённое общение (разговоры, прогулки, игры).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и технологии образования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учёт возрастных и психологических особенностей;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выбор методов воспитания;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использование внешних ресурсов (библиотеки, музеи, туризм)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08112"/>
          </a:xfrm>
        </p:spPr>
        <p:txBody>
          <a:bodyPr>
            <a:normAutofit/>
          </a:bodyPr>
          <a:lstStyle/>
          <a:p>
            <a:r>
              <a:rPr lang="ru-RU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 педагога: не просто рассказать, а показать</a:t>
            </a:r>
            <a:br>
              <a:rPr lang="ru-RU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196753"/>
            <a:ext cx="7200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Наша цель: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Дать родителям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практические инструменты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для создания среды, а не только теорию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делаем:</a:t>
            </a:r>
            <a:endParaRPr lang="ru-RU" sz="2000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разъясняем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значение каждого компонента;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демонстрируем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примеры;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помогаем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адаптировать идеи под конкретную семью.</a:t>
            </a:r>
          </a:p>
        </p:txBody>
      </p:sp>
      <p:pic>
        <p:nvPicPr>
          <p:cNvPr id="1638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4005064"/>
            <a:ext cx="3852015" cy="2494782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ru-RU" sz="27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Формы просвещения родителей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340768"/>
            <a:ext cx="7776864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 Родительские собрания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Практикумы и семинары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Интерактивные форматы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Информационные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материалы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412776"/>
            <a:ext cx="3455360" cy="1944216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436" name="Picture 4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717032"/>
            <a:ext cx="3357601" cy="2520280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438" name="Picture 6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3789040"/>
            <a:ext cx="2975620" cy="2454120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Почему это работает?</a:t>
            </a:r>
            <a:br>
              <a:rPr lang="ru-RU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484784"/>
            <a:ext cx="68407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грамотно созданной среды:</a:t>
            </a:r>
            <a:endParaRPr lang="ru-RU" sz="2000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раскрывается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потенциал ребёнка;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поддерживается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инициатива и самостоятельность;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обучение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становится естественным и интересным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Ключевой принцип: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Среда 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не статична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 она развивается вместе с ребёнком.</a:t>
            </a:r>
          </a:p>
        </p:txBody>
      </p:sp>
      <p:pic>
        <p:nvPicPr>
          <p:cNvPr id="19458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3789040"/>
            <a:ext cx="3695543" cy="27890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3.2. ОСОБЕННОСТИ ПИТАНИЯ, ЗДОРОВОГО ОБРАЗА ЖИЗНИ И БЕЗОПАСНОСТИ ДЕТЕЙ РАННЕГО И ДОШКОЛЬНОГО ВОЗРАСТОВ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628800"/>
            <a:ext cx="8136904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 такое здоровье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Определение ВОЗ: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здоровье — не просто отсутствие болезней, а состояние полного 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физического,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духовного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и социального благополучия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Почему это важно:</a:t>
            </a:r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понимание многогранности здоровья помогает выстраивать комплексную работу с детьми.</a:t>
            </a:r>
          </a:p>
        </p:txBody>
      </p:sp>
      <p:pic>
        <p:nvPicPr>
          <p:cNvPr id="20486" name="Picture 6" descr="Picture background"/>
          <p:cNvPicPr>
            <a:picLocks noChangeAspect="1" noChangeArrowheads="1"/>
          </p:cNvPicPr>
          <p:nvPr/>
        </p:nvPicPr>
        <p:blipFill>
          <a:blip r:embed="rId2" cstate="print"/>
          <a:srcRect l="12484" t="26667" r="11366"/>
          <a:stretch>
            <a:fillRect/>
          </a:stretch>
        </p:blipFill>
        <p:spPr bwMode="auto">
          <a:xfrm>
            <a:off x="2843808" y="4077072"/>
            <a:ext cx="3312368" cy="2389249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rmAutofit fontScale="90000"/>
          </a:bodyPr>
          <a:lstStyle/>
          <a:p>
            <a:r>
              <a:rPr lang="ru-RU" sz="27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Ключевые понятия в работе с детьми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196752"/>
            <a:ext cx="712879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Физическое развитие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(длина/масса тела, окружность грудной клетки, ЖЕЛ, сила кисти и др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.).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Сопротивляемость (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резистентность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 устойчивость к повреждающим факторам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Функциональные нарушения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— сбои в работе органов/систем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Группа здоровья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— обобщённая характеристика состояния ребёнка</a:t>
            </a:r>
          </a:p>
        </p:txBody>
      </p:sp>
      <p:pic>
        <p:nvPicPr>
          <p:cNvPr id="2150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509120"/>
            <a:ext cx="1518372" cy="2016224"/>
          </a:xfrm>
          <a:prstGeom prst="rect">
            <a:avLst/>
          </a:prstGeom>
          <a:noFill/>
        </p:spPr>
      </p:pic>
      <p:pic>
        <p:nvPicPr>
          <p:cNvPr id="21508" name="Picture 4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4509120"/>
            <a:ext cx="1830682" cy="2016224"/>
          </a:xfrm>
          <a:prstGeom prst="rect">
            <a:avLst/>
          </a:prstGeom>
          <a:noFill/>
        </p:spPr>
      </p:pic>
      <p:sp>
        <p:nvSpPr>
          <p:cNvPr id="21510" name="AutoShape 6" descr="Picture background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14" name="Picture 10" descr="Picture background"/>
          <p:cNvPicPr>
            <a:picLocks noChangeAspect="1" noChangeArrowheads="1"/>
          </p:cNvPicPr>
          <p:nvPr/>
        </p:nvPicPr>
        <p:blipFill>
          <a:blip r:embed="rId4" cstate="print"/>
          <a:srcRect b="8163"/>
          <a:stretch>
            <a:fillRect/>
          </a:stretch>
        </p:blipFill>
        <p:spPr bwMode="auto">
          <a:xfrm>
            <a:off x="4932040" y="4509120"/>
            <a:ext cx="1552795" cy="2064503"/>
          </a:xfrm>
          <a:prstGeom prst="rect">
            <a:avLst/>
          </a:prstGeom>
          <a:noFill/>
        </p:spPr>
      </p:pic>
      <p:pic>
        <p:nvPicPr>
          <p:cNvPr id="21516" name="Picture 12" descr="Picture background"/>
          <p:cNvPicPr>
            <a:picLocks noChangeAspect="1" noChangeArrowheads="1"/>
          </p:cNvPicPr>
          <p:nvPr/>
        </p:nvPicPr>
        <p:blipFill>
          <a:blip r:embed="rId5" cstate="print"/>
          <a:srcRect l="20629" r="19547"/>
          <a:stretch>
            <a:fillRect/>
          </a:stretch>
        </p:blipFill>
        <p:spPr bwMode="auto">
          <a:xfrm>
            <a:off x="6804248" y="4653136"/>
            <a:ext cx="1696689" cy="187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334</Words>
  <Application>Microsoft Office PowerPoint</Application>
  <PresentationFormat>Экран (4:3)</PresentationFormat>
  <Paragraphs>224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Муниципальное автономное дошкольное образовательное учреждение «Детский сад № 21»   ПРОСВЕЩЕНИЕ РОДИТЕЛЕЙ  (ЗАКОННЫХ ПРЕДСТАВИТЕЛЕЙ)  ПО ВОПРОСАМ ЗДОРОВЬЯ, ВОСПИТАНИЯ И РАЗВИТИЯ ДЕТЕЙ МЛАДЕНЧЕСКОГО, РАННЕГО И ДОШКОЛЬНОГО ВОЗРАСТОВ </vt:lpstr>
      <vt:lpstr>3.1. ПЕДАГОГИЧЕСКАЯ ПОМОЩЬ РОДИТЕЛЯМ  (ЗАКОННЫМ ПРЕДСТАВИТЕЛЯМ) ДЕТЕЙ ДОШКОЛЬНОГО ВОЗРАСТА  В СОЗДАНИИ ОБРАЗОВАТЕЛЬНОЙ СРЕДЫ СЕМЬИ </vt:lpstr>
      <vt:lpstr>  Что такое образовательная среда?  Образовательная среда — это условия, обеспечивающие обучение, воспитание и развитие ребёнка в совместной деятельности взрослых и ребёнка.  Почему это важно?  Влияет на: физическое и психическое здоровье; познавательную активность; успешность последующего обучения. </vt:lpstr>
      <vt:lpstr>  Три компонента семейной образовательной среды  </vt:lpstr>
      <vt:lpstr>Задачи педагога: не просто рассказать, а показать </vt:lpstr>
      <vt:lpstr>Формы просвещения родителей </vt:lpstr>
      <vt:lpstr>Почему это работает? </vt:lpstr>
      <vt:lpstr>3.2. ОСОБЕННОСТИ ПИТАНИЯ, ЗДОРОВОГО ОБРАЗА ЖИЗНИ И БЕЗОПАСНОСТИ ДЕТЕЙ РАННЕГО И ДОШКОЛЬНОГО ВОЗРАСТОВ </vt:lpstr>
      <vt:lpstr>Ключевые понятия в работе с детьми </vt:lpstr>
      <vt:lpstr>Физическое воспитание: задачи ДОО </vt:lpstr>
      <vt:lpstr>Прогулки и двигательная активность  </vt:lpstr>
      <vt:lpstr>Взаимодействие с родителями: формы работы </vt:lpstr>
      <vt:lpstr>3.3. ЗНАЧИМОСТЬ РЕЖИМА ДНЯ В РАЗНЫЕ ВОЗРАСТНЫЕ ПЕРИОДЫ ДЕТСТВА, СПОСОБЫ ЗДОРОВЬЕСБЕРЕЖЕНИЯ В УСЛОВИЯХ СЕМЬИ, ПОДДЕРЖАНИЯ В СЕМЬЕ ЗДОРОВОГО ОБРАЗА ЖИЗНИ</vt:lpstr>
      <vt:lpstr>Почему режим дня важен? </vt:lpstr>
      <vt:lpstr>Как вовлечь родителей: формы работы </vt:lpstr>
      <vt:lpstr>3.4. НОРМЫ ФИЗИЧЕСКОГО РАЗВИТИЯ ДЛЯ ДЕТЕЙ ДОШКОЛЬНОГО ВОЗРАСТА  </vt:lpstr>
      <vt:lpstr>3.5. ВАКЦИНАЦИЯ ДЕТЕЙ </vt:lpstr>
      <vt:lpstr> Почему вакцинация важна? (3 ключевых аргумента) </vt:lpstr>
      <vt:lpstr>Ответственность родителей </vt:lpstr>
      <vt:lpstr>3.6. РАЦИОНАЛЬНОЕ ПИТАНИЕ ДЕТЕЙ РАЗЛИЧНЫХ ВОЗРАСТОВ, НЕОБХОДИМЫЙ ДЛЯ ЗДОРОВЬЯ БАЛАНС ВЕЩЕСТВ </vt:lpstr>
      <vt:lpstr>Почему питание так важно?  </vt:lpstr>
      <vt:lpstr>Как оценить правильность питания? </vt:lpstr>
      <vt:lpstr>Как просвещать родителей?  Формы работы </vt:lpstr>
      <vt:lpstr>3.7. ОСНОВЫ БЕЗОПАСНОГО ПОВЕДЕНИЯ ДЕТЕЙ ДОШКОЛЬНОГО ВОЗРАСТА В БЫТУ, СОЦИУМЕ, НА ПРИРОДЕ  Как научить ребёнка быть внимательным и осторожным  </vt:lpstr>
      <vt:lpstr>Принципы обучения  </vt:lpstr>
      <vt:lpstr>Что важно помнить:  Безопасность — это навык, который формируется постепенно. Обучение должно быть наглядным, игровым и практичным. Родители — первые учителя ребёнка в вопросах безопасности.  «Обучая безопасности сегодня, мы защищаем будущее ребёнка!» </vt:lpstr>
      <vt:lpstr>Спасибо 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«Детский сад № 21»   ПРОСВЕЩЕНИЕ РОДИТЕЛЕЙ  (ЗАКОННЫХ ПРЕДСТАВИТЕЛЕЙ)  ПО ВОПРОСАМ ЗДОРОВЬЯ, ВОСПИТАНИЯ И РАЗВИТИЯ ДЕТЕЙ МЛАДЕНЧЕСКОГО, РАННЕГО И ДОШКОЛЬНОГО ВОЗРАСТОВ</dc:title>
  <dc:creator>USER</dc:creator>
  <cp:lastModifiedBy>USER</cp:lastModifiedBy>
  <cp:revision>28</cp:revision>
  <dcterms:created xsi:type="dcterms:W3CDTF">2026-02-17T14:25:53Z</dcterms:created>
  <dcterms:modified xsi:type="dcterms:W3CDTF">2026-02-17T18:47:25Z</dcterms:modified>
</cp:coreProperties>
</file>