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7" r:id="rId5"/>
    <p:sldId id="265" r:id="rId6"/>
    <p:sldId id="269" r:id="rId7"/>
    <p:sldId id="276" r:id="rId8"/>
    <p:sldId id="266" r:id="rId9"/>
    <p:sldId id="278" r:id="rId10"/>
    <p:sldId id="277" r:id="rId11"/>
    <p:sldId id="280" r:id="rId12"/>
    <p:sldId id="285" r:id="rId13"/>
    <p:sldId id="286" r:id="rId14"/>
    <p:sldId id="267" r:id="rId15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2" clrIdx="0">
    <p:extLst>
      <p:ext uri="{19B8F6BF-5375-455C-9EA6-DF929625EA0E}">
        <p15:presenceInfo xmlns:p15="http://schemas.microsoft.com/office/powerpoint/2012/main" userId="Пользовате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FEE0"/>
    <a:srgbClr val="D7F3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>
      <p:cViewPr varScale="1">
        <p:scale>
          <a:sx n="98" d="100"/>
          <a:sy n="98" d="100"/>
        </p:scale>
        <p:origin x="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279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1-29T19:22:24.869" idx="1">
    <p:pos x="10" y="10"/>
    <p:text/>
    <p:extLst>
      <p:ext uri="{C676402C-5697-4E1C-873F-D02D1690AC5C}">
        <p15:threadingInfo xmlns:p15="http://schemas.microsoft.com/office/powerpoint/2012/main" timeZoneBias="-300"/>
      </p:ext>
    </p:extLst>
  </p:cm>
  <p:cm authorId="1" dt="2025-01-29T19:25:47.207" idx="2">
    <p:pos x="6335" y="1956"/>
    <p:text/>
    <p:extLst>
      <p:ext uri="{C676402C-5697-4E1C-873F-D02D1690AC5C}">
        <p15:threadingInfo xmlns:p15="http://schemas.microsoft.com/office/powerpoint/2012/main" timeZoneBias="-30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DD3FE5C-685E-40DC-8B47-8DF64F779F51}" type="datetime1">
              <a:rPr lang="ru-RU" smtClean="0"/>
              <a:t>30.01.2025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0AD62A-9EE1-43E3-A7E5-D268F71DF3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B52D75A-407D-4103-A02A-5E07FB0FD905}" type="datetime1">
              <a:rPr lang="ru-RU" noProof="0" smtClean="0"/>
              <a:t>30.01.2025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534C2EF-8A97-4DAF-B099-E567883644D6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1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85616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/>
              <a:t>ПРИМЕЧАНИЕ. Чтобы изменить изображения на этом слайде, выберите рисунок и удалите его. Затем нажмите значок вставки рисунка в заполнителе, чтобы вставить собственное изображение.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6014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3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80795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/>
              <a:t>ПРИМЕЧАНИЕ. Чтобы изменить изображения на этом слайде, выберите рисунок и удалите его. Затем нажмите значок вставки рисунка в заполнителе, чтобы вставить собственное изображение.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7004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/>
              <a:t>ПРИМЕЧАНИЕ. Чтобы изменить изображения на этом слайде, выберите рисунок и удалите его. Затем нажмите значок вставки рисунка в заполнителе, чтобы вставить собственное изображение.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5521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rtlCol="0" anchor="b">
            <a:normAutofit/>
          </a:bodyPr>
          <a:lstStyle>
            <a:lvl1pPr algn="l">
              <a:defRPr sz="44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 rtlCol="0"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Полилиния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5" name="Рисунок 1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Полилиния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9" name="Рисунок 18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0" name="Текст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рисунк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Полилиния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5" name="Рисунок 1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8" name="Полилиния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9" name="Рисунок 18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2" name="Полилиния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3" name="Рисунок 1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ять рисунк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8" name="Полилиния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9" name="Рисунок 8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0" name="Полилиния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1" name="Рисунок 10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2" name="Полилиния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3" name="Рисунок 1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4" name="Полилиния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5" name="Рисунок 1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0" name="Полилиния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21" name="Рисунок 20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5B8932-1B2E-4152-972E-5DDDF189815E}" type="datetime1">
              <a:rPr lang="ru-RU" noProof="0" smtClean="0"/>
              <a:t>30.01.2025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ABA02B-48D7-4F45-BDF4-92DC0DAD942C}" type="datetime1">
              <a:rPr lang="ru-RU" noProof="0" smtClean="0"/>
              <a:t>30.01.2025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9DDE378-217F-408E-9F08-1F2C2197986A}" type="datetime1">
              <a:rPr lang="ru-RU" noProof="0" smtClean="0"/>
              <a:t>30.01.2025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rtlCol="0" anchor="b">
            <a:normAutofit/>
          </a:bodyPr>
          <a:lstStyle>
            <a:lvl1pPr>
              <a:defRPr sz="44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3B390B6-A938-4A3C-81E6-728DA5F6F5C9}" type="datetime1">
              <a:rPr lang="ru-RU" noProof="0" smtClean="0"/>
              <a:t>30.01.2025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CB6574-69C6-4D24-9F36-307D5EE1909D}" type="datetime1">
              <a:rPr lang="ru-RU" noProof="0" smtClean="0"/>
              <a:t>30.01.2025</a:t>
            </a:fld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86FE35-6E1F-4337-8DC1-75284CBAFF98}" type="datetime1">
              <a:rPr lang="ru-RU" noProof="0" smtClean="0"/>
              <a:t>30.01.2025</a:t>
            </a:fld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588FA2-CAE4-491F-91C5-2256E3BFB24E}" type="datetime1">
              <a:rPr lang="ru-RU" noProof="0" smtClean="0"/>
              <a:t>30.01.2025</a:t>
            </a:fld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A6B729A-78D4-46ED-B78F-25AAD81A9EA1}" type="datetime1">
              <a:rPr lang="ru-RU" noProof="0" smtClean="0"/>
              <a:t>30.01.2025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2" name="Рисунок 11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48A9C3-BEC6-470C-8939-1BC0DFD13620}" type="datetime1">
              <a:rPr lang="ru-RU" noProof="0" smtClean="0"/>
              <a:t>30.01.2025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DC929494-1A30-419E-AF45-4DF2B34B9C72}" type="datetime1">
              <a:rPr lang="ru-RU" noProof="0" smtClean="0"/>
              <a:t>30.01.2025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89D71E3-7D81-4C24-B9D8-6B108755C6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7.jpe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4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12" Type="http://schemas.openxmlformats.org/officeDocument/2006/relationships/image" Target="../media/image33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11" Type="http://schemas.openxmlformats.org/officeDocument/2006/relationships/image" Target="../media/image32.png"/><Relationship Id="rId5" Type="http://schemas.openxmlformats.org/officeDocument/2006/relationships/image" Target="../media/image26.jpg"/><Relationship Id="rId10" Type="http://schemas.openxmlformats.org/officeDocument/2006/relationships/image" Target="../media/image31.jpg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7408" y="332656"/>
            <a:ext cx="9361040" cy="3024336"/>
          </a:xfrm>
        </p:spPr>
        <p:txBody>
          <a:bodyPr rtlCol="0">
            <a:no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Использование </a:t>
            </a:r>
            <a:r>
              <a:rPr lang="ru-RU" b="1" dirty="0" err="1">
                <a:solidFill>
                  <a:srgbClr val="FF0000"/>
                </a:solidFill>
              </a:rPr>
              <a:t>здоровьесберегающих</a:t>
            </a:r>
            <a:r>
              <a:rPr lang="ru-RU" b="1" dirty="0">
                <a:solidFill>
                  <a:srgbClr val="FF0000"/>
                </a:solidFill>
              </a:rPr>
              <a:t> технологий в работе учителя- логопеда</a:t>
            </a:r>
            <a:br>
              <a:rPr lang="ru-RU" b="1" dirty="0">
                <a:solidFill>
                  <a:srgbClr val="FF0000"/>
                </a:solidFill>
              </a:rPr>
            </a:br>
            <a:br>
              <a:rPr lang="ru-RU" b="1" dirty="0">
                <a:solidFill>
                  <a:srgbClr val="FF0000"/>
                </a:solidFill>
              </a:rPr>
            </a:br>
            <a:r>
              <a:rPr lang="ru-RU" sz="2400" b="1" dirty="0"/>
              <a:t>Учитель – логопед </a:t>
            </a:r>
            <a:r>
              <a:rPr lang="ru-RU" sz="2400" b="1" dirty="0" err="1"/>
              <a:t>Леманова</a:t>
            </a:r>
            <a:r>
              <a:rPr lang="ru-RU" sz="2400" b="1" dirty="0"/>
              <a:t> Л. М.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EF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8D11B3-0293-4569-9464-CDDB500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632"/>
            <a:ext cx="9829800" cy="1584176"/>
          </a:xfrm>
        </p:spPr>
        <p:txBody>
          <a:bodyPr>
            <a:noAutofit/>
          </a:bodyPr>
          <a:lstStyle/>
          <a:p>
            <a:pPr algn="ctr"/>
            <a:br>
              <a:rPr lang="ru-RU" sz="2800" dirty="0">
                <a:solidFill>
                  <a:srgbClr val="FF0000"/>
                </a:solidFill>
              </a:rPr>
            </a:br>
            <a:br>
              <a:rPr lang="ru-RU" sz="2800" dirty="0">
                <a:solidFill>
                  <a:srgbClr val="FF0000"/>
                </a:solidFill>
              </a:rPr>
            </a:br>
            <a:br>
              <a:rPr lang="ru-RU" sz="2800" dirty="0">
                <a:solidFill>
                  <a:srgbClr val="FF0000"/>
                </a:solidFill>
              </a:rPr>
            </a:br>
            <a:br>
              <a:rPr lang="ru-RU" sz="2800" dirty="0">
                <a:solidFill>
                  <a:srgbClr val="FF0000"/>
                </a:solidFill>
              </a:rPr>
            </a:br>
            <a:br>
              <a:rPr lang="ru-RU" sz="2800" dirty="0">
                <a:solidFill>
                  <a:srgbClr val="FF0000"/>
                </a:solidFill>
              </a:rPr>
            </a:br>
            <a:br>
              <a:rPr lang="ru-RU" sz="2800" dirty="0">
                <a:solidFill>
                  <a:srgbClr val="FF0000"/>
                </a:solidFill>
              </a:rPr>
            </a:br>
            <a:r>
              <a:rPr lang="ru-RU" sz="2400" dirty="0">
                <a:solidFill>
                  <a:srgbClr val="FF0000"/>
                </a:solidFill>
              </a:rPr>
              <a:t>Ирина Леонидовна Лебедева - логопед высшей квалификационной категории, автор книг, семинаров, вебинаров, презентаций занятий, интерактивных и настольных логопедических игр, почетный работник общего образования Российской Федерации.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B5A883-D8EA-4CF8-A886-427766DBF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680" y="2806532"/>
            <a:ext cx="4012547" cy="2638387"/>
          </a:xfrm>
          <a:prstGeom prst="rect">
            <a:avLst/>
          </a:prstGeom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C584380A-F909-4CC6-9CA8-7B931B0D9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38" y="1870480"/>
            <a:ext cx="2369840" cy="354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5C700D-C112-4A34-A4E2-F59A74202F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160" b="8420"/>
          <a:stretch/>
        </p:blipFill>
        <p:spPr>
          <a:xfrm>
            <a:off x="7513500" y="2780928"/>
            <a:ext cx="4248019" cy="268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0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Две девочки на пляжу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9" name="Рисунок 8" descr="Девочка пускает мыльные пузыри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27" name="Заголовок 26">
            <a:extLst>
              <a:ext uri="{FF2B5EF4-FFF2-40B4-BE49-F238E27FC236}">
                <a16:creationId xmlns:a16="http://schemas.microsoft.com/office/drawing/2014/main" id="{9B691BEA-457F-4035-BF28-CFB14EC0C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580" y="5305424"/>
            <a:ext cx="9963964" cy="1003896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Times New Roman Cyr" panose="02020603050405020304" pitchFamily="18" charset="0"/>
              </a:rPr>
              <a:t>Здоровье - наша главная копилка.</a:t>
            </a:r>
            <a:br>
              <a:rPr lang="ru-RU" sz="3200" dirty="0">
                <a:solidFill>
                  <a:srgbClr val="FF0000"/>
                </a:solidFill>
              </a:rPr>
            </a:br>
            <a:r>
              <a:rPr lang="ru-RU" sz="3200" dirty="0">
                <a:solidFill>
                  <a:srgbClr val="FF0000"/>
                </a:solidFill>
                <a:latin typeface="Times New Roman Cyr" panose="02020603050405020304" pitchFamily="18" charset="0"/>
              </a:rPr>
              <a:t>Что положишь в неё, на то и будешь жить всю жизнь.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63F1B29A-F394-4647-BEA2-B976339FF155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r="128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55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424" y="365126"/>
            <a:ext cx="10297144" cy="1191666"/>
          </a:xfrm>
        </p:spPr>
        <p:txBody>
          <a:bodyPr rtlCol="0">
            <a:normAutofit fontScale="90000"/>
          </a:bodyPr>
          <a:lstStyle/>
          <a:p>
            <a:pPr algn="just"/>
            <a:r>
              <a:rPr lang="ru-RU" dirty="0"/>
              <a:t>	</a:t>
            </a:r>
            <a:r>
              <a:rPr lang="ru-RU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Здоровьесберегающие технологии </a:t>
            </a:r>
            <a:r>
              <a:rPr lang="ru-RU" dirty="0">
                <a:solidFill>
                  <a:schemeClr val="tx2">
                    <a:lumMod val="95000"/>
                    <a:lumOff val="5000"/>
                  </a:schemeClr>
                </a:solidFill>
              </a:rPr>
              <a:t>— это методы, приемы и техники, которые способствуют сохранению и укреплению здоровья детей.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6456040" y="1844824"/>
            <a:ext cx="5400600" cy="2937510"/>
          </a:xfrm>
        </p:spPr>
        <p:txBody>
          <a:bodyPr rtlCol="0">
            <a:normAutofit fontScale="92500" lnSpcReduction="20000"/>
          </a:bodyPr>
          <a:lstStyle/>
          <a:p>
            <a:pPr algn="just"/>
            <a:r>
              <a:rPr lang="ru-RU" b="1" i="1" dirty="0">
                <a:solidFill>
                  <a:srgbClr val="333333"/>
                </a:solidFill>
                <a:latin typeface="Helvetica Neue"/>
              </a:rPr>
              <a:t>Использование </a:t>
            </a:r>
            <a:r>
              <a:rPr lang="ru-RU" b="1" i="1" dirty="0" err="1">
                <a:solidFill>
                  <a:srgbClr val="333333"/>
                </a:solidFill>
                <a:latin typeface="Helvetica Neue"/>
              </a:rPr>
              <a:t>здоровьесберегающих</a:t>
            </a:r>
            <a:r>
              <a:rPr lang="ru-RU" b="1" i="1" dirty="0">
                <a:solidFill>
                  <a:srgbClr val="333333"/>
                </a:solidFill>
                <a:latin typeface="Helvetica Neue"/>
              </a:rPr>
              <a:t> технологий на логопедических занятиях: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rgbClr val="333333"/>
                </a:solidFill>
                <a:latin typeface="Helvetica Neue"/>
              </a:rPr>
              <a:t>Способствует повышению речевой активности;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rgbClr val="333333"/>
                </a:solidFill>
                <a:latin typeface="Helvetica Neue"/>
              </a:rPr>
              <a:t>Развивает речевые умения и навыки;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rgbClr val="333333"/>
                </a:solidFill>
                <a:latin typeface="Helvetica Neue"/>
              </a:rPr>
              <a:t>Снимает напряжение, восстанавливает работоспособность;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rgbClr val="333333"/>
                </a:solidFill>
                <a:latin typeface="Helvetica Neue"/>
              </a:rPr>
              <a:t>Активизирует познавательный интерес;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rgbClr val="333333"/>
                </a:solidFill>
                <a:latin typeface="Helvetica Neue"/>
              </a:rPr>
              <a:t>Улучшает концентрацию внимания, снижает трудности переключения с одного вида деятельности на другой.</a:t>
            </a:r>
          </a:p>
          <a:p>
            <a:pPr rtl="0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C64BB2-42C7-4FFF-8783-1F44AB20E48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36618" r="36618"/>
          <a:stretch>
            <a:fillRect/>
          </a:stretch>
        </p:blipFill>
        <p:spPr>
          <a:xfrm rot="5400000">
            <a:off x="2135188" y="747713"/>
            <a:ext cx="2936875" cy="5192712"/>
          </a:xfrm>
        </p:spPr>
      </p:pic>
    </p:spTree>
    <p:extLst>
      <p:ext uri="{BB962C8B-B14F-4D97-AF65-F5344CB8AC3E}">
        <p14:creationId xmlns:p14="http://schemas.microsoft.com/office/powerpoint/2010/main" val="233389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ru-RU" dirty="0">
                <a:solidFill>
                  <a:srgbClr val="FF0000"/>
                </a:solidFill>
              </a:rPr>
              <a:t>Традиционные и нетрадиционные технологии в логопедической практике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4000" y="1628800"/>
            <a:ext cx="9144000" cy="4104456"/>
          </a:xfrm>
        </p:spPr>
        <p:txBody>
          <a:bodyPr rtlCol="0">
            <a:normAutofit/>
          </a:bodyPr>
          <a:lstStyle/>
          <a:p>
            <a:pPr rtl="0">
              <a:lnSpc>
                <a:spcPct val="50000"/>
              </a:lnSpc>
            </a:pPr>
            <a:r>
              <a:rPr lang="ru-RU" dirty="0">
                <a:solidFill>
                  <a:schemeClr val="tx2"/>
                </a:solidFill>
              </a:rPr>
              <a:t>Артикуляционная гимнастика</a:t>
            </a:r>
          </a:p>
          <a:p>
            <a:pPr rtl="0">
              <a:lnSpc>
                <a:spcPct val="50000"/>
              </a:lnSpc>
            </a:pPr>
            <a:r>
              <a:rPr lang="ru-RU" dirty="0">
                <a:solidFill>
                  <a:schemeClr val="tx2"/>
                </a:solidFill>
              </a:rPr>
              <a:t>Пальчиковая гимнастика</a:t>
            </a:r>
          </a:p>
          <a:p>
            <a:pPr rtl="0">
              <a:lnSpc>
                <a:spcPct val="50000"/>
              </a:lnSpc>
            </a:pPr>
            <a:r>
              <a:rPr lang="ru-RU" dirty="0">
                <a:solidFill>
                  <a:schemeClr val="tx2"/>
                </a:solidFill>
              </a:rPr>
              <a:t>Дыхательная гимнастика</a:t>
            </a:r>
          </a:p>
          <a:p>
            <a:pPr>
              <a:lnSpc>
                <a:spcPct val="50000"/>
              </a:lnSpc>
            </a:pPr>
            <a:r>
              <a:rPr lang="ru-RU" dirty="0" err="1">
                <a:solidFill>
                  <a:schemeClr val="tx2"/>
                </a:solidFill>
              </a:rPr>
              <a:t>Биоэнергопластика</a:t>
            </a:r>
            <a:endParaRPr lang="ru-RU" dirty="0">
              <a:solidFill>
                <a:schemeClr val="tx2"/>
              </a:solidFill>
            </a:endParaRPr>
          </a:p>
          <a:p>
            <a:pPr rtl="0">
              <a:lnSpc>
                <a:spcPct val="50000"/>
              </a:lnSpc>
            </a:pPr>
            <a:r>
              <a:rPr lang="ru-RU" dirty="0">
                <a:solidFill>
                  <a:schemeClr val="tx2"/>
                </a:solidFill>
              </a:rPr>
              <a:t>Динамические паузы</a:t>
            </a:r>
          </a:p>
          <a:p>
            <a:pPr rtl="0">
              <a:lnSpc>
                <a:spcPct val="50000"/>
              </a:lnSpc>
            </a:pPr>
            <a:r>
              <a:rPr lang="ru-RU" dirty="0">
                <a:solidFill>
                  <a:schemeClr val="tx2"/>
                </a:solidFill>
              </a:rPr>
              <a:t>Фонетическая ритмика</a:t>
            </a:r>
          </a:p>
          <a:p>
            <a:pPr>
              <a:lnSpc>
                <a:spcPct val="50000"/>
              </a:lnSpc>
            </a:pPr>
            <a:r>
              <a:rPr lang="ru-RU" dirty="0">
                <a:solidFill>
                  <a:schemeClr val="tx2"/>
                </a:solidFill>
              </a:rPr>
              <a:t>Су-</a:t>
            </a:r>
            <a:r>
              <a:rPr lang="ru-RU" dirty="0" err="1">
                <a:solidFill>
                  <a:schemeClr val="tx2"/>
                </a:solidFill>
              </a:rPr>
              <a:t>джок</a:t>
            </a:r>
            <a:r>
              <a:rPr lang="ru-RU" dirty="0">
                <a:solidFill>
                  <a:schemeClr val="tx2"/>
                </a:solidFill>
              </a:rPr>
              <a:t> терапия</a:t>
            </a:r>
          </a:p>
          <a:p>
            <a:pPr>
              <a:lnSpc>
                <a:spcPct val="50000"/>
              </a:lnSpc>
            </a:pPr>
            <a:r>
              <a:rPr lang="ru-RU" dirty="0">
                <a:solidFill>
                  <a:schemeClr val="tx2"/>
                </a:solidFill>
              </a:rPr>
              <a:t>Самомассаж</a:t>
            </a:r>
          </a:p>
          <a:p>
            <a:pPr>
              <a:lnSpc>
                <a:spcPct val="50000"/>
              </a:lnSpc>
            </a:pPr>
            <a:r>
              <a:rPr lang="ru-RU" dirty="0" err="1">
                <a:solidFill>
                  <a:schemeClr val="tx2"/>
                </a:solidFill>
              </a:rPr>
              <a:t>Кинезиологические</a:t>
            </a:r>
            <a:r>
              <a:rPr lang="ru-RU" dirty="0">
                <a:solidFill>
                  <a:schemeClr val="tx2"/>
                </a:solidFill>
              </a:rPr>
              <a:t> упражнения</a:t>
            </a:r>
          </a:p>
          <a:p>
            <a:pPr>
              <a:lnSpc>
                <a:spcPct val="50000"/>
              </a:lnSpc>
            </a:pPr>
            <a:r>
              <a:rPr lang="ru-RU" dirty="0">
                <a:solidFill>
                  <a:schemeClr val="tx2"/>
                </a:solidFill>
              </a:rPr>
              <a:t>Аурикулярный массаж</a:t>
            </a:r>
          </a:p>
          <a:p>
            <a:pPr>
              <a:lnSpc>
                <a:spcPct val="50000"/>
              </a:lnSpc>
            </a:pPr>
            <a:endParaRPr lang="ru-RU" dirty="0"/>
          </a:p>
          <a:p>
            <a:pPr>
              <a:lnSpc>
                <a:spcPct val="50000"/>
              </a:lnSpc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033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E1C5A9-080E-4540-9461-90212E406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88640"/>
            <a:ext cx="11521280" cy="2304256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br>
              <a:rPr lang="ru-RU" dirty="0">
                <a:solidFill>
                  <a:srgbClr val="FF0000"/>
                </a:solidFill>
              </a:rPr>
            </a:br>
            <a:br>
              <a:rPr lang="ru-RU" dirty="0">
                <a:solidFill>
                  <a:srgbClr val="FF0000"/>
                </a:solidFill>
              </a:rPr>
            </a:br>
            <a:br>
              <a:rPr lang="ru-RU" dirty="0">
                <a:solidFill>
                  <a:srgbClr val="FF0000"/>
                </a:solidFill>
              </a:rPr>
            </a:br>
            <a:r>
              <a:rPr lang="ru-RU" sz="3600" dirty="0">
                <a:solidFill>
                  <a:srgbClr val="FF0000"/>
                </a:solidFill>
              </a:rPr>
              <a:t>Артикуляционная гимнастика с </a:t>
            </a:r>
            <a:r>
              <a:rPr lang="ru-RU" sz="3600" dirty="0" err="1">
                <a:solidFill>
                  <a:srgbClr val="FF0000"/>
                </a:solidFill>
              </a:rPr>
              <a:t>биоэнергопластикой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b="1" dirty="0" err="1">
                <a:solidFill>
                  <a:schemeClr val="tx2"/>
                </a:solidFill>
              </a:rPr>
              <a:t>Биоэнергопластика</a:t>
            </a:r>
            <a:r>
              <a:rPr lang="ru-RU" sz="2000" b="1" dirty="0">
                <a:solidFill>
                  <a:schemeClr val="tx2"/>
                </a:solidFill>
              </a:rPr>
              <a:t> – </a:t>
            </a:r>
            <a:r>
              <a:rPr lang="ru-RU" sz="2000" dirty="0">
                <a:solidFill>
                  <a:schemeClr val="tx2"/>
                </a:solidFill>
              </a:rPr>
              <a:t>соединение движений артикуляционного аппарата с движениями кисти руки.</a:t>
            </a:r>
            <a:br>
              <a:rPr lang="ru-RU" sz="2000" dirty="0">
                <a:solidFill>
                  <a:schemeClr val="tx2"/>
                </a:solidFill>
              </a:rPr>
            </a:br>
            <a:r>
              <a:rPr lang="ru-RU" sz="2000" dirty="0" err="1">
                <a:solidFill>
                  <a:schemeClr val="tx2"/>
                </a:solidFill>
              </a:rPr>
              <a:t>Биоэнергопластика</a:t>
            </a:r>
            <a:r>
              <a:rPr lang="ru-RU" sz="2000" dirty="0">
                <a:solidFill>
                  <a:schemeClr val="tx2"/>
                </a:solidFill>
              </a:rPr>
              <a:t> включает в себя три понятия: </a:t>
            </a:r>
            <a:r>
              <a:rPr lang="ru-RU" sz="2000" b="1" i="1" dirty="0" err="1">
                <a:solidFill>
                  <a:schemeClr val="tx2"/>
                </a:solidFill>
              </a:rPr>
              <a:t>био</a:t>
            </a:r>
            <a:r>
              <a:rPr lang="ru-RU" sz="2000" b="1" i="1" dirty="0">
                <a:solidFill>
                  <a:schemeClr val="tx2"/>
                </a:solidFill>
              </a:rPr>
              <a:t> </a:t>
            </a:r>
            <a:r>
              <a:rPr lang="ru-RU" sz="2000" i="1" dirty="0">
                <a:solidFill>
                  <a:schemeClr val="tx2"/>
                </a:solidFill>
              </a:rPr>
              <a:t>– человек, </a:t>
            </a:r>
            <a:r>
              <a:rPr lang="ru-RU" sz="2000" b="1" i="1" dirty="0">
                <a:solidFill>
                  <a:schemeClr val="tx2"/>
                </a:solidFill>
              </a:rPr>
              <a:t>энергия</a:t>
            </a:r>
            <a:r>
              <a:rPr lang="ru-RU" sz="2000" i="1" dirty="0">
                <a:solidFill>
                  <a:schemeClr val="tx2"/>
                </a:solidFill>
              </a:rPr>
              <a:t> – сила, </a:t>
            </a:r>
            <a:r>
              <a:rPr lang="ru-RU" sz="2000" b="1" i="1" dirty="0">
                <a:solidFill>
                  <a:schemeClr val="tx2"/>
                </a:solidFill>
              </a:rPr>
              <a:t>пластика</a:t>
            </a:r>
            <a:r>
              <a:rPr lang="ru-RU" sz="2000" i="1" dirty="0">
                <a:solidFill>
                  <a:schemeClr val="tx2"/>
                </a:solidFill>
              </a:rPr>
              <a:t> - движение.</a:t>
            </a:r>
            <a:br>
              <a:rPr lang="ru-RU" sz="2400" i="1" dirty="0">
                <a:solidFill>
                  <a:schemeClr val="tx2"/>
                </a:solidFill>
              </a:rPr>
            </a:br>
            <a:endParaRPr lang="ru-RU" sz="3600" i="1" dirty="0">
              <a:solidFill>
                <a:schemeClr val="tx2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765352-812B-4787-AE31-23AE59395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059557" y="3466655"/>
            <a:ext cx="4182233" cy="19867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D1AD874-393C-49B8-AE15-69AB2148B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73691" y="3470499"/>
            <a:ext cx="4182233" cy="197909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39739A0-F5F1-407C-A830-B90ADDA5A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019369" y="3470500"/>
            <a:ext cx="4182235" cy="197909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0951F11-8CA0-4F80-9A9B-E70419F7A9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043163" y="3466196"/>
            <a:ext cx="4162272" cy="196964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76C8250-0FEC-41EF-A1FA-899F5D3455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990406" y="3470507"/>
            <a:ext cx="4182222" cy="19790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8DD8469-AB2F-426F-A1F5-A338198032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7038422" y="3469041"/>
            <a:ext cx="4173348" cy="197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5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79376" y="5445224"/>
            <a:ext cx="11161240" cy="936104"/>
          </a:xfrm>
        </p:spPr>
        <p:txBody>
          <a:bodyPr rtlCol="0"/>
          <a:lstStyle/>
          <a:p>
            <a:r>
              <a:rPr lang="ru-RU" b="1" i="1" dirty="0"/>
              <a:t>   Дыхательная гимнастика </a:t>
            </a:r>
            <a:r>
              <a:rPr lang="ru-RU" b="1" dirty="0"/>
              <a:t>– </a:t>
            </a:r>
            <a:r>
              <a:rPr lang="ru-RU" dirty="0"/>
              <a:t>упражнения, способствующие развитию речевого дыхания, формированию длительного, направленного выдоха.</a:t>
            </a:r>
          </a:p>
        </p:txBody>
      </p:sp>
      <p:pic>
        <p:nvPicPr>
          <p:cNvPr id="3" name="Рисунок 2" descr="Летящие шарики в небе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" r="1502"/>
          <a:stretch>
            <a:fillRect/>
          </a:stretch>
        </p:blipFill>
        <p:spPr/>
      </p:pic>
      <p:pic>
        <p:nvPicPr>
          <p:cNvPr id="9" name="Рисунок 8" descr="Девочка пускает мыльные пузыри">
            <a:extLst>
              <a:ext uri="{FF2B5EF4-FFF2-40B4-BE49-F238E27FC236}">
                <a16:creationId xmlns:a16="http://schemas.microsoft.com/office/drawing/2014/main" id="{1EFEFAC9-4386-4244-B143-922354AA07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6" r="19516"/>
          <a:stretch/>
        </p:blipFill>
        <p:spPr>
          <a:xfrm>
            <a:off x="992188" y="1112838"/>
            <a:ext cx="3638550" cy="3751262"/>
          </a:xfrm>
        </p:spPr>
      </p:pic>
    </p:spTree>
    <p:extLst>
      <p:ext uri="{BB962C8B-B14F-4D97-AF65-F5344CB8AC3E}">
        <p14:creationId xmlns:p14="http://schemas.microsoft.com/office/powerpoint/2010/main" val="386444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7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A1D48C-F3A7-43CF-81D8-F749C5EA6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" y="0"/>
            <a:ext cx="12123196" cy="941568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</a:rPr>
              <a:t>Упражнения дыхательной гимнастики направлены на закрепление навыков диафрагмального – речевого дыхания.  Ведётся работа над развитием силы, плавности, длительности выдоха. Дыхание влияет на звукопроизношение, артикуляцию и развитие голоса.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A5854F-E77F-4A20-9239-01B5E2BB64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77" r="30205" b="7721"/>
          <a:stretch/>
        </p:blipFill>
        <p:spPr>
          <a:xfrm rot="5400000">
            <a:off x="714716" y="713595"/>
            <a:ext cx="2304257" cy="253982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F1A57C7-2B14-44C3-863B-A2A74E37C9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04" t="-734" r="-3096" b="734"/>
          <a:stretch/>
        </p:blipFill>
        <p:spPr>
          <a:xfrm>
            <a:off x="7220116" y="4042546"/>
            <a:ext cx="5072409" cy="26735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8017F6-469E-4366-9EC0-E423813E7F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033" t="8444" r="12304" b="10578"/>
          <a:stretch/>
        </p:blipFill>
        <p:spPr>
          <a:xfrm rot="5400000">
            <a:off x="1877240" y="3872030"/>
            <a:ext cx="3528394" cy="22287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99218A0-5173-475D-9FB6-63DA9DB45B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62" r="14422"/>
          <a:stretch/>
        </p:blipFill>
        <p:spPr>
          <a:xfrm>
            <a:off x="7220116" y="886473"/>
            <a:ext cx="4864782" cy="30909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7160D1A-A7ED-4102-B433-315A77E5D1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3599" t="-134436" r="63250" b="137841"/>
          <a:stretch/>
        </p:blipFill>
        <p:spPr>
          <a:xfrm rot="5400000">
            <a:off x="-2076741" y="673458"/>
            <a:ext cx="4824536" cy="313482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0AB686E-514F-40B7-A5B9-26044A68E3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00" t="10061" r="23751"/>
          <a:stretch/>
        </p:blipFill>
        <p:spPr>
          <a:xfrm rot="5400000">
            <a:off x="4153167" y="3836026"/>
            <a:ext cx="3528393" cy="230078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3CC715C-58DE-4A2A-A16F-C785F49454A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868" t="16718" r="17275"/>
          <a:stretch/>
        </p:blipFill>
        <p:spPr>
          <a:xfrm rot="5400000">
            <a:off x="-480445" y="3757610"/>
            <a:ext cx="3500302" cy="251468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A33B9E9-162E-45E3-96EC-2C99F205E9B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651" r="30050"/>
          <a:stretch/>
        </p:blipFill>
        <p:spPr>
          <a:xfrm rot="5400000">
            <a:off x="4189372" y="685697"/>
            <a:ext cx="2304257" cy="270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7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C0E1F-C650-4D3E-98D2-B9D066320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640"/>
            <a:ext cx="9829800" cy="64807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Развитие мелкой моторики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CA917E-5472-4EA5-9F2D-815630D1AF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50" t="1185" r="31100" b="12281"/>
          <a:stretch/>
        </p:blipFill>
        <p:spPr>
          <a:xfrm rot="5400000">
            <a:off x="2237375" y="1477579"/>
            <a:ext cx="2785857" cy="19061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E065F1D-33FE-4531-AC32-41E1DC912B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8" t="8519" r="8852"/>
          <a:stretch/>
        </p:blipFill>
        <p:spPr>
          <a:xfrm>
            <a:off x="8328518" y="352537"/>
            <a:ext cx="3863407" cy="192042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6295CC-1B2B-4BAE-9386-B2056858DA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01" t="18935" r="23750" b="10061"/>
          <a:stretch/>
        </p:blipFill>
        <p:spPr>
          <a:xfrm rot="5400000">
            <a:off x="1478665" y="4368992"/>
            <a:ext cx="2795448" cy="180528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EC934B9-9CF8-4EEC-94D1-EC97C45CC9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840" t="3404" r="19803" b="10061"/>
          <a:stretch/>
        </p:blipFill>
        <p:spPr>
          <a:xfrm rot="5400000">
            <a:off x="3340426" y="4354032"/>
            <a:ext cx="2750772" cy="181238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7A6946C-C561-49E5-B06E-988B335912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69" t="2498" r="10429"/>
          <a:stretch/>
        </p:blipFill>
        <p:spPr>
          <a:xfrm>
            <a:off x="8303520" y="2272964"/>
            <a:ext cx="3863407" cy="202403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A5AB159-85FF-4D44-9C4F-9C5F8F21BB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926" r="15154" b="12557"/>
          <a:stretch/>
        </p:blipFill>
        <p:spPr>
          <a:xfrm>
            <a:off x="8314685" y="4309694"/>
            <a:ext cx="3841076" cy="234008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5236CFA-81FF-4C5D-8080-30D9295778A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451" r="19862"/>
          <a:stretch/>
        </p:blipFill>
        <p:spPr>
          <a:xfrm rot="5400000">
            <a:off x="5568318" y="3864258"/>
            <a:ext cx="2782983" cy="275912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900E218-16C9-42C7-B636-B8E6DEDF08D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237" r="6950"/>
          <a:stretch/>
        </p:blipFill>
        <p:spPr>
          <a:xfrm rot="5400000">
            <a:off x="6009310" y="1539937"/>
            <a:ext cx="2798371" cy="181237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5CAB04D-7329-40F1-ACAA-F6E3045D6D3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600" t="6669" r="17450" b="7842"/>
          <a:stretch/>
        </p:blipFill>
        <p:spPr>
          <a:xfrm rot="5400000">
            <a:off x="4142372" y="1509978"/>
            <a:ext cx="2798371" cy="185382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BF43356-FA02-4294-9440-E651E754A1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227" y="3870987"/>
            <a:ext cx="1901979" cy="2778792"/>
          </a:xfrm>
          <a:prstGeom prst="rect">
            <a:avLst/>
          </a:prstGeom>
        </p:spPr>
      </p:pic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29CAEB97-59E5-4C9D-B3BB-66EC4DFEC0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t="23000" r="4640" b="23001"/>
          <a:stretch/>
        </p:blipFill>
        <p:spPr bwMode="auto">
          <a:xfrm>
            <a:off x="-6080" y="2204864"/>
            <a:ext cx="2687042" cy="161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51B950B-208F-4B48-A68C-8A482CA0F01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3623" t="20475" r="31171" b="5034"/>
          <a:stretch/>
        </p:blipFill>
        <p:spPr>
          <a:xfrm rot="10800000">
            <a:off x="29561" y="331049"/>
            <a:ext cx="2613850" cy="192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2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7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C86735-DCC2-4CA3-98BD-DE9E56B70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16630"/>
            <a:ext cx="11665296" cy="83782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Самомассаж – это массирование разных групп мышц своими руками, без помощи другого человека.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747E87-ADB8-4443-9EE4-A71337893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552" y="1124744"/>
            <a:ext cx="9001000" cy="1900930"/>
          </a:xfrm>
        </p:spPr>
        <p:txBody>
          <a:bodyPr>
            <a:normAutofit fontScale="25000" lnSpcReduction="20000"/>
          </a:bodyPr>
          <a:lstStyle/>
          <a:p>
            <a:r>
              <a:rPr lang="ru-RU" sz="6400" b="1" dirty="0">
                <a:latin typeface="+mj-lt"/>
              </a:rPr>
              <a:t>Виды развивающего самомассажа, используемые в логопедической практике:</a:t>
            </a:r>
          </a:p>
          <a:p>
            <a:r>
              <a:rPr lang="ru-RU" sz="6400" b="1" dirty="0">
                <a:latin typeface="+mj-lt"/>
              </a:rPr>
              <a:t>- самомассаж лицевых мышц;</a:t>
            </a:r>
          </a:p>
          <a:p>
            <a:r>
              <a:rPr lang="ru-RU" sz="6400" b="1" dirty="0">
                <a:latin typeface="+mj-lt"/>
              </a:rPr>
              <a:t>- самомассаж кистей и пальцев рук;</a:t>
            </a:r>
          </a:p>
          <a:p>
            <a:r>
              <a:rPr lang="ru-RU" sz="6400" b="1" dirty="0">
                <a:latin typeface="+mj-lt"/>
              </a:rPr>
              <a:t>- аурикулярный самомассаж (массаж ушных раковин);</a:t>
            </a:r>
          </a:p>
          <a:p>
            <a:r>
              <a:rPr lang="ru-RU" sz="6400" b="1" dirty="0">
                <a:latin typeface="+mj-lt"/>
              </a:rPr>
              <a:t>- самомассаж язычной мускулатуры.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5752E8-9F5F-4145-A54B-404BFDEA7E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49" t="6109" r="16462" b="8389"/>
          <a:stretch/>
        </p:blipFill>
        <p:spPr>
          <a:xfrm rot="5400000">
            <a:off x="9569834" y="1365655"/>
            <a:ext cx="2909043" cy="17918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AFE918-CCE2-4883-8319-DD1E148CFF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01" t="5896" r="17450" b="18936"/>
          <a:stretch/>
        </p:blipFill>
        <p:spPr>
          <a:xfrm rot="5400000">
            <a:off x="-345046" y="4488574"/>
            <a:ext cx="2862236" cy="177894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08C615C-F2FC-431B-ADC4-832624DDAA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50" t="14499" r="21650"/>
          <a:stretch/>
        </p:blipFill>
        <p:spPr>
          <a:xfrm rot="5400000">
            <a:off x="9551630" y="4397377"/>
            <a:ext cx="2909043" cy="177894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BF42373-E7E4-4155-9825-EF54315CB9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610" t="12308" r="11610" b="7564"/>
          <a:stretch/>
        </p:blipFill>
        <p:spPr>
          <a:xfrm>
            <a:off x="2351584" y="3195964"/>
            <a:ext cx="7143357" cy="352768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6707BEB-EEF8-4760-8768-6F6E31C182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601" t="14497" r="15350" b="10061"/>
          <a:stretch/>
        </p:blipFill>
        <p:spPr>
          <a:xfrm rot="5400000">
            <a:off x="-492662" y="1393846"/>
            <a:ext cx="3191633" cy="177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8E9ED3-2E02-459B-8CAB-2CB3349A8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/>
            </a:br>
            <a:r>
              <a:rPr lang="ru-RU" sz="2700" dirty="0" err="1">
                <a:solidFill>
                  <a:srgbClr val="FF0000"/>
                </a:solidFill>
              </a:rPr>
              <a:t>Кинезеологические</a:t>
            </a:r>
            <a:r>
              <a:rPr lang="ru-RU" sz="2700" dirty="0">
                <a:solidFill>
                  <a:srgbClr val="FF0000"/>
                </a:solidFill>
              </a:rPr>
              <a:t> упражнения, иначе называемые «гимнастикой мозга», направленные на формирование и развитие межполушарного взаимодействия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6A9F2A4-56AD-46DE-9E88-6D48CB72DE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1424" y="1621849"/>
            <a:ext cx="4389438" cy="2077144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62B9895A-06B6-46E9-9A2E-606D01D748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16503" y="1567880"/>
            <a:ext cx="4389437" cy="2077144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869B67D-2A61-443D-A3DE-C3BC0F6A12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1" t="18736" r="22241" b="8820"/>
          <a:stretch/>
        </p:blipFill>
        <p:spPr>
          <a:xfrm>
            <a:off x="3143672" y="3819073"/>
            <a:ext cx="5379518" cy="245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3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Дети-друзья 16 х 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246688_TF03896101.potx" id="{A3AB8EB1-32C8-42D1-A2F7-9C8024EB1CB7}" vid="{880779B9-4198-47E8-81D9-8281AF4E13F9}"/>
    </a:ext>
  </a:extLst>
</a:theme>
</file>

<file path=ppt/theme/theme2.xml><?xml version="1.0" encoding="utf-8"?>
<a:theme xmlns:a="http://schemas.openxmlformats.org/drawingml/2006/main" name="Тема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A15C6C-6BB6-4DB6-B7D6-7F14EAB2CC5C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Учебная презентация с детьми на школьном дворе, альбом (широкоэкранный формат)</Template>
  <TotalTime>686</TotalTime>
  <Words>233</Words>
  <Application>Microsoft Office PowerPoint</Application>
  <PresentationFormat>Широкоэкранный</PresentationFormat>
  <Paragraphs>41</Paragraphs>
  <Slides>11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Helvetica Neue</vt:lpstr>
      <vt:lpstr>Times New Roman</vt:lpstr>
      <vt:lpstr>Times New Roman Cyr</vt:lpstr>
      <vt:lpstr>Дети-друзья 16 х 9</vt:lpstr>
      <vt:lpstr>Использование здоровьесберегающих технологий в работе учителя- логопеда  Учитель – логопед Леманова Л. М.</vt:lpstr>
      <vt:lpstr> Здоровьесберегающие технологии — это методы, приемы и техники, которые способствуют сохранению и укреплению здоровья детей.</vt:lpstr>
      <vt:lpstr>Традиционные и нетрадиционные технологии в логопедической практике</vt:lpstr>
      <vt:lpstr>   Артикуляционная гимнастика с биоэнергопластикой Биоэнергопластика – соединение движений артикуляционного аппарата с движениями кисти руки. Биоэнергопластика включает в себя три понятия: био – человек, энергия – сила, пластика - движение. </vt:lpstr>
      <vt:lpstr>   Дыхательная гимнастика – упражнения, способствующие развитию речевого дыхания, формированию длительного, направленного выдоха.</vt:lpstr>
      <vt:lpstr>Упражнения дыхательной гимнастики направлены на закрепление навыков диафрагмального – речевого дыхания.  Ведётся работа над развитием силы, плавности, длительности выдоха. Дыхание влияет на звукопроизношение, артикуляцию и развитие голоса. </vt:lpstr>
      <vt:lpstr>Развитие мелкой моторики</vt:lpstr>
      <vt:lpstr>Самомассаж – это массирование разных групп мышц своими руками, без помощи другого человека. </vt:lpstr>
      <vt:lpstr> Кинезеологические упражнения, иначе называемые «гимнастикой мозга», направленные на формирование и развитие межполушарного взаимодействия</vt:lpstr>
      <vt:lpstr>      Ирина Леонидовна Лебедева - логопед высшей квалификационной категории, автор книг, семинаров, вебинаров, презентаций занятий, интерактивных и настольных логопедических игр, почетный работник общего образования Российской Федерации.</vt:lpstr>
      <vt:lpstr>Здоровье - наша главная копилка. Что положишь в неё, на то и будешь жить всю жизнь.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здоровьесберегающих технологий в работе учителя- логопеда</dc:title>
  <dc:creator>Пользователь</dc:creator>
  <cp:keywords/>
  <cp:lastModifiedBy>Пользователь</cp:lastModifiedBy>
  <cp:revision>48</cp:revision>
  <dcterms:created xsi:type="dcterms:W3CDTF">2025-01-29T12:28:02Z</dcterms:created>
  <dcterms:modified xsi:type="dcterms:W3CDTF">2025-01-30T06:34:57Z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