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1" r:id="rId1"/>
  </p:sld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82" r:id="rId9"/>
    <p:sldId id="284" r:id="rId10"/>
    <p:sldId id="277" r:id="rId11"/>
    <p:sldId id="285" r:id="rId12"/>
    <p:sldId id="286" r:id="rId13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33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31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2635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794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419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414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95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88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13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90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77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88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55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5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2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8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15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4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057400"/>
            <a:ext cx="7974259" cy="16033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9600" y="304800"/>
            <a:ext cx="10839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«Детский сад № 21»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8662" y="4842511"/>
            <a:ext cx="4160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тарший воспитатель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Вайдукова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90600"/>
            <a:ext cx="8305800" cy="4950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 заявлению загружают следующие документы: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</a:t>
            </a:r>
            <a:r>
              <a:rPr sz="2000" b="1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sz="20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  <a:r>
              <a:rPr sz="20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sz="2000" b="1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b="1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</a:t>
            </a:r>
            <a:r>
              <a:rPr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диплом;</a:t>
            </a:r>
          </a:p>
          <a:p>
            <a:pPr marL="12700">
              <a:lnSpc>
                <a:spcPct val="100000"/>
              </a:lnSpc>
            </a:pPr>
            <a:endParaRPr lang="ru-RU" sz="2000" b="1" spc="-1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lang="ru-RU"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трудовой договор + дополнительные соглашения, заверенные   </a:t>
            </a:r>
            <a:r>
              <a:rPr lang="ru-RU" sz="2000" b="1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работадателем</a:t>
            </a:r>
            <a:r>
              <a:rPr lang="ru-RU"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5600" indent="-342900">
              <a:lnSpc>
                <a:spcPct val="100000"/>
              </a:lnSpc>
              <a:buFontTx/>
              <a:buChar char="-"/>
            </a:pPr>
            <a:endParaRPr lang="ru-RU" sz="2000" b="1" spc="-1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lang="ru-RU"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об имеющейся категории;</a:t>
            </a:r>
          </a:p>
          <a:p>
            <a:pPr marL="355600" indent="-342900">
              <a:lnSpc>
                <a:spcPct val="100000"/>
              </a:lnSpc>
              <a:buFontTx/>
              <a:buChar char="-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-124460">
              <a:lnSpc>
                <a:spcPct val="100000"/>
              </a:lnSpc>
              <a:buChar char="-"/>
              <a:tabLst>
                <a:tab pos="137160" algn="l"/>
              </a:tabLst>
            </a:pPr>
            <a:r>
              <a:rPr lang="ru-RU" sz="20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2000" b="1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</a:t>
            </a:r>
            <a:r>
              <a:rPr lang="ru-RU" sz="2000" b="1" spc="-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 </a:t>
            </a:r>
            <a:r>
              <a:rPr sz="2000" b="1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000" b="1" spc="7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sz="2000" b="1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(информационно – аналитическая справка работодателя);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-124460">
              <a:lnSpc>
                <a:spcPct val="100000"/>
              </a:lnSpc>
              <a:buChar char="-"/>
              <a:tabLst>
                <a:tab pos="137160" algn="l"/>
              </a:tabLst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</a:t>
            </a:r>
            <a:r>
              <a:rPr sz="2000" b="1" spc="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аттестационную</a:t>
            </a:r>
            <a:r>
              <a:rPr sz="2000" b="1" spc="9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комиссию</a:t>
            </a:r>
            <a:r>
              <a:rPr sz="2000" b="1" spc="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подаются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00"/>
              </a:lnSpc>
            </a:pP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педагогическими</a:t>
            </a:r>
            <a:r>
              <a:rPr sz="2000" b="1" spc="4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работниками</a:t>
            </a:r>
            <a:r>
              <a:rPr sz="2000" b="1" spc="8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</a:t>
            </a:r>
            <a:r>
              <a:rPr sz="2000" b="1" spc="5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sz="2000" b="1" spc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продолжительности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sz="2000" b="1" spc="6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</a:t>
            </a:r>
            <a:r>
              <a:rPr sz="2000" b="1" spc="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</a:t>
            </a:r>
            <a:r>
              <a:rPr sz="2000" b="1" spc="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нахождения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sz="2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отпуске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уходу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ребенком.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6800" y="381000"/>
            <a:ext cx="61061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-1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000" b="1" spc="-1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</a:t>
            </a:r>
            <a:r>
              <a:rPr sz="2000" b="1" spc="-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аттестационную</a:t>
            </a:r>
            <a:r>
              <a:rPr sz="2000" b="1" spc="8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848485"/>
            <a:ext cx="5973445" cy="34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7645">
              <a:lnSpc>
                <a:spcPct val="100000"/>
              </a:lnSpc>
              <a:spcBef>
                <a:spcPts val="100"/>
              </a:spcBef>
              <a:buChar char="-"/>
              <a:tabLst>
                <a:tab pos="137160" algn="l"/>
              </a:tabLst>
            </a:pP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первую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квалификационную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категорию,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высшую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квалификационную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категорию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(указывается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работника,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категория);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00"/>
              </a:lnSpc>
              <a:buChar char="-"/>
              <a:tabLst>
                <a:tab pos="137160" algn="l"/>
              </a:tabLst>
            </a:pP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отказать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первой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категории,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высшей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(указывается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должность,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педагогическому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работнику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отказывается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sz="1600" spc="-25" dirty="0">
                <a:latin typeface="Microsoft Sans Serif"/>
                <a:cs typeface="Microsoft Sans Serif"/>
              </a:rPr>
              <a:t>).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2209800" y="152400"/>
            <a:ext cx="112776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474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</a:t>
            </a:r>
            <a:r>
              <a:rPr sz="2400" spc="8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r>
              <a:rPr sz="2400" spc="7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аттестационная</a:t>
            </a:r>
            <a:r>
              <a:rPr sz="2400" spc="8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</a:t>
            </a:r>
            <a:r>
              <a:rPr lang="ru-RU" sz="2400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</a:t>
            </a:r>
            <a:r>
              <a:rPr sz="2400" spc="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</a:t>
            </a:r>
            <a:r>
              <a:rPr sz="2400" spc="3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решений: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8019" y="1612900"/>
            <a:ext cx="4942839" cy="4914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87898" y="990600"/>
            <a:ext cx="5357495" cy="433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73380">
              <a:lnSpc>
                <a:spcPct val="100000"/>
              </a:lnSpc>
              <a:spcBef>
                <a:spcPts val="100"/>
              </a:spcBef>
              <a:buChar char="-"/>
              <a:tabLst>
                <a:tab pos="137160" algn="l"/>
              </a:tabLst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указанных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распорядительных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</a:t>
            </a:r>
            <a:r>
              <a:rPr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вносят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книжки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(или)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</a:t>
            </a:r>
            <a:r>
              <a:rPr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Microsoft Sans Serif"/>
              <a:buChar char="-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00"/>
              </a:lnSpc>
              <a:buChar char="-"/>
              <a:tabLst>
                <a:tab pos="137160" algn="l"/>
              </a:tabLst>
            </a:pP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(первая,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высшая),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установленные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работникам,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сохраняются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переходе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другую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организацию,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расположенную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другом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субъекте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дифференциации</a:t>
            </a:r>
            <a:r>
              <a:rPr sz="2000" spc="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оплаты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2819" y="2026919"/>
            <a:ext cx="3815079" cy="4152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05000" y="152400"/>
            <a:ext cx="7345680" cy="18723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latin typeface="Microsoft Sans Serif"/>
                <a:cs typeface="Microsoft Sans Serif"/>
              </a:rPr>
              <a:t>Приказ</a:t>
            </a:r>
            <a:r>
              <a:rPr sz="2400" b="1" spc="20" dirty="0">
                <a:latin typeface="Microsoft Sans Serif"/>
                <a:cs typeface="Microsoft Sans Serif"/>
              </a:rPr>
              <a:t> </a:t>
            </a:r>
            <a:r>
              <a:rPr sz="2400" b="1" spc="-10" dirty="0">
                <a:latin typeface="Microsoft Sans Serif"/>
                <a:cs typeface="Microsoft Sans Serif"/>
              </a:rPr>
              <a:t>Минпросвещения</a:t>
            </a:r>
            <a:r>
              <a:rPr sz="2400" b="1" spc="70" dirty="0">
                <a:latin typeface="Microsoft Sans Serif"/>
                <a:cs typeface="Microsoft Sans Serif"/>
              </a:rPr>
              <a:t> </a:t>
            </a:r>
            <a:r>
              <a:rPr sz="2400" b="1" spc="-85" dirty="0">
                <a:latin typeface="Microsoft Sans Serif"/>
                <a:cs typeface="Microsoft Sans Serif"/>
              </a:rPr>
              <a:t>РФ</a:t>
            </a:r>
            <a:r>
              <a:rPr sz="2400" b="1" spc="10" dirty="0">
                <a:latin typeface="Microsoft Sans Serif"/>
                <a:cs typeface="Microsoft Sans Serif"/>
              </a:rPr>
              <a:t> </a:t>
            </a:r>
            <a:endParaRPr lang="ru-RU" sz="2400" b="1" spc="10" dirty="0" smtClean="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30" dirty="0" err="1" smtClean="0">
                <a:latin typeface="Microsoft Sans Serif"/>
                <a:cs typeface="Microsoft Sans Serif"/>
              </a:rPr>
              <a:t>от</a:t>
            </a:r>
            <a:r>
              <a:rPr sz="2400" b="1" spc="35" dirty="0" smtClean="0">
                <a:latin typeface="Microsoft Sans Serif"/>
                <a:cs typeface="Microsoft Sans Serif"/>
              </a:rPr>
              <a:t> </a:t>
            </a:r>
            <a:r>
              <a:rPr sz="2400" b="1" spc="-15" dirty="0">
                <a:latin typeface="Microsoft Sans Serif"/>
                <a:cs typeface="Microsoft Sans Serif"/>
              </a:rPr>
              <a:t>24.03.2023</a:t>
            </a:r>
            <a:r>
              <a:rPr sz="2400" b="1" spc="100" dirty="0">
                <a:latin typeface="Microsoft Sans Serif"/>
                <a:cs typeface="Microsoft Sans Serif"/>
              </a:rPr>
              <a:t> </a:t>
            </a:r>
            <a:r>
              <a:rPr lang="ru-RU" sz="2400" b="1" spc="100" dirty="0">
                <a:latin typeface="Microsoft Sans Serif"/>
                <a:cs typeface="Microsoft Sans Serif"/>
              </a:rPr>
              <a:t> </a:t>
            </a:r>
            <a:r>
              <a:rPr lang="ru-RU" sz="2400" b="1" dirty="0" smtClean="0">
                <a:latin typeface="Microsoft Sans Serif"/>
                <a:cs typeface="Microsoft Sans Serif"/>
              </a:rPr>
              <a:t>№</a:t>
            </a:r>
            <a:r>
              <a:rPr sz="2400" b="1" spc="20" dirty="0" smtClean="0">
                <a:latin typeface="Microsoft Sans Serif"/>
                <a:cs typeface="Microsoft Sans Serif"/>
              </a:rPr>
              <a:t> </a:t>
            </a:r>
            <a:r>
              <a:rPr sz="2400" b="1" spc="-15" dirty="0">
                <a:latin typeface="Microsoft Sans Serif"/>
                <a:cs typeface="Microsoft Sans Serif"/>
              </a:rPr>
              <a:t>196 </a:t>
            </a:r>
            <a:r>
              <a:rPr lang="ru-RU" sz="2400" b="1" spc="-10" dirty="0">
                <a:latin typeface="Microsoft Sans Serif"/>
                <a:cs typeface="Microsoft Sans Serif"/>
              </a:rPr>
              <a:t> </a:t>
            </a:r>
            <a:endParaRPr lang="ru-RU" sz="2400" b="1" spc="-10" dirty="0" smtClean="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 smtClean="0">
                <a:latin typeface="Microsoft Sans Serif"/>
                <a:cs typeface="Microsoft Sans Serif"/>
              </a:rPr>
              <a:t>"</a:t>
            </a:r>
            <a:r>
              <a:rPr sz="2400" b="1" spc="-5" dirty="0">
                <a:latin typeface="Microsoft Sans Serif"/>
                <a:cs typeface="Microsoft Sans Serif"/>
              </a:rPr>
              <a:t>Об</a:t>
            </a:r>
            <a:r>
              <a:rPr sz="2400" b="1" spc="25" dirty="0">
                <a:latin typeface="Microsoft Sans Serif"/>
                <a:cs typeface="Microsoft Sans Serif"/>
              </a:rPr>
              <a:t> </a:t>
            </a:r>
            <a:r>
              <a:rPr sz="2400" b="1" spc="-15" dirty="0">
                <a:latin typeface="Microsoft Sans Serif"/>
                <a:cs typeface="Microsoft Sans Serif"/>
              </a:rPr>
              <a:t>утверждении</a:t>
            </a:r>
            <a:r>
              <a:rPr sz="2400" b="1" spc="50" dirty="0">
                <a:latin typeface="Microsoft Sans Serif"/>
                <a:cs typeface="Microsoft Sans Serif"/>
              </a:rPr>
              <a:t> </a:t>
            </a:r>
            <a:r>
              <a:rPr sz="2400" b="1" spc="-25" dirty="0">
                <a:latin typeface="Microsoft Sans Serif"/>
                <a:cs typeface="Microsoft Sans Serif"/>
              </a:rPr>
              <a:t>порядка</a:t>
            </a:r>
            <a:r>
              <a:rPr sz="2400" b="1" spc="20" dirty="0">
                <a:latin typeface="Microsoft Sans Serif"/>
                <a:cs typeface="Microsoft Sans Serif"/>
              </a:rPr>
              <a:t> </a:t>
            </a:r>
            <a:r>
              <a:rPr sz="2400" b="1" spc="-15" dirty="0">
                <a:latin typeface="Microsoft Sans Serif"/>
                <a:cs typeface="Microsoft Sans Serif"/>
              </a:rPr>
              <a:t>проведения</a:t>
            </a:r>
            <a:r>
              <a:rPr sz="2400" b="1" spc="60" dirty="0">
                <a:latin typeface="Microsoft Sans Serif"/>
                <a:cs typeface="Microsoft Sans Serif"/>
              </a:rPr>
              <a:t> </a:t>
            </a:r>
            <a:r>
              <a:rPr sz="2400" b="1" spc="-10" dirty="0">
                <a:latin typeface="Microsoft Sans Serif"/>
                <a:cs typeface="Microsoft Sans Serif"/>
              </a:rPr>
              <a:t>аттестации </a:t>
            </a:r>
            <a:r>
              <a:rPr sz="2400" b="1" spc="-5" dirty="0">
                <a:latin typeface="Microsoft Sans Serif"/>
                <a:cs typeface="Microsoft Sans Serif"/>
              </a:rPr>
              <a:t> </a:t>
            </a:r>
            <a:r>
              <a:rPr sz="2400" b="1" spc="-25" dirty="0">
                <a:latin typeface="Microsoft Sans Serif"/>
                <a:cs typeface="Microsoft Sans Serif"/>
              </a:rPr>
              <a:t>педагогических</a:t>
            </a:r>
            <a:r>
              <a:rPr sz="2400" b="1" spc="65" dirty="0">
                <a:latin typeface="Microsoft Sans Serif"/>
                <a:cs typeface="Microsoft Sans Serif"/>
              </a:rPr>
              <a:t> </a:t>
            </a:r>
            <a:r>
              <a:rPr sz="2400" b="1" spc="-20" dirty="0">
                <a:latin typeface="Microsoft Sans Serif"/>
                <a:cs typeface="Microsoft Sans Serif"/>
              </a:rPr>
              <a:t>работников</a:t>
            </a:r>
            <a:r>
              <a:rPr sz="2400" b="1" spc="60" dirty="0">
                <a:latin typeface="Microsoft Sans Serif"/>
                <a:cs typeface="Microsoft Sans Serif"/>
              </a:rPr>
              <a:t> </a:t>
            </a:r>
            <a:r>
              <a:rPr sz="2400" b="1" spc="-20" dirty="0">
                <a:latin typeface="Microsoft Sans Serif"/>
                <a:cs typeface="Microsoft Sans Serif"/>
              </a:rPr>
              <a:t>организаций, </a:t>
            </a:r>
            <a:r>
              <a:rPr sz="2400" b="1" spc="-15" dirty="0">
                <a:latin typeface="Microsoft Sans Serif"/>
                <a:cs typeface="Microsoft Sans Serif"/>
              </a:rPr>
              <a:t> </a:t>
            </a:r>
            <a:r>
              <a:rPr sz="2400" b="1" spc="-5" dirty="0">
                <a:latin typeface="Microsoft Sans Serif"/>
                <a:cs typeface="Microsoft Sans Serif"/>
              </a:rPr>
              <a:t>осуществляющих</a:t>
            </a:r>
            <a:r>
              <a:rPr sz="2400" b="1" spc="40" dirty="0">
                <a:latin typeface="Microsoft Sans Serif"/>
                <a:cs typeface="Microsoft Sans Serif"/>
              </a:rPr>
              <a:t> </a:t>
            </a:r>
            <a:r>
              <a:rPr sz="2400" b="1" spc="-25" dirty="0">
                <a:latin typeface="Microsoft Sans Serif"/>
                <a:cs typeface="Microsoft Sans Serif"/>
              </a:rPr>
              <a:t>образовательную</a:t>
            </a:r>
            <a:r>
              <a:rPr sz="2400" b="1" spc="100" dirty="0">
                <a:latin typeface="Microsoft Sans Serif"/>
                <a:cs typeface="Microsoft Sans Serif"/>
              </a:rPr>
              <a:t> </a:t>
            </a:r>
            <a:r>
              <a:rPr sz="2400" b="1" spc="-10" dirty="0">
                <a:latin typeface="Microsoft Sans Serif"/>
                <a:cs typeface="Microsoft Sans Serif"/>
              </a:rPr>
              <a:t>деятельность"</a:t>
            </a:r>
            <a:endParaRPr sz="2400" b="1" dirty="0">
              <a:latin typeface="Microsoft Sans Serif"/>
              <a:cs typeface="Microsoft Sans Serif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483" y="2438400"/>
            <a:ext cx="2920713" cy="4183723"/>
          </a:xfrm>
          <a:prstGeom prst="rect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4800"/>
            <a:ext cx="6577330" cy="55656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93700">
              <a:lnSpc>
                <a:spcPct val="100000"/>
              </a:lnSpc>
              <a:spcBef>
                <a:spcPts val="100"/>
              </a:spcBef>
              <a:buChar char="-"/>
              <a:tabLst>
                <a:tab pos="137160" algn="l"/>
              </a:tabLst>
            </a:pP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276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</a:t>
            </a:r>
            <a:r>
              <a:rPr sz="2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деятельность"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17525">
              <a:lnSpc>
                <a:spcPct val="100000"/>
              </a:lnSpc>
            </a:pP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регистрационный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32408);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00"/>
              </a:lnSpc>
              <a:buChar char="-"/>
              <a:tabLst>
                <a:tab pos="137160" algn="l"/>
              </a:tabLst>
            </a:pP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767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20345">
              <a:lnSpc>
                <a:spcPct val="100000"/>
              </a:lnSpc>
              <a:spcBef>
                <a:spcPts val="5"/>
              </a:spcBef>
            </a:pP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276"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Министерством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регистрационный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62177).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45856" y="740092"/>
            <a:ext cx="33788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Признать</a:t>
            </a:r>
            <a:r>
              <a:rPr spc="35" dirty="0"/>
              <a:t> </a:t>
            </a:r>
            <a:r>
              <a:rPr spc="-10" dirty="0"/>
              <a:t>утратившими</a:t>
            </a:r>
            <a:r>
              <a:rPr spc="65" dirty="0"/>
              <a:t> </a:t>
            </a:r>
            <a:r>
              <a:rPr spc="-30" dirty="0"/>
              <a:t>силу: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97140" y="2413000"/>
            <a:ext cx="4104640" cy="31064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381000"/>
            <a:ext cx="7288530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845">
              <a:lnSpc>
                <a:spcPct val="100000"/>
              </a:lnSpc>
              <a:spcBef>
                <a:spcPts val="100"/>
              </a:spcBef>
            </a:pP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организация),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</a:t>
            </a:r>
            <a:r>
              <a:rPr spc="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</a:t>
            </a:r>
            <a:r>
              <a:rPr spc="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</a:t>
            </a:r>
            <a:r>
              <a:rPr spc="-409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</a:t>
            </a:r>
            <a:r>
              <a:rPr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относящихся </a:t>
            </a:r>
            <a:r>
              <a:rPr spc="-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pc="-9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профессорско-преподавательскому</a:t>
            </a:r>
            <a:r>
              <a:rPr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составу), </a:t>
            </a:r>
            <a:r>
              <a:rPr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замещающим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должности,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поименованные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pPr marL="12700" marR="5080">
              <a:lnSpc>
                <a:spcPct val="100000"/>
              </a:lnSpc>
            </a:pP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номенклатуры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должностей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</a:t>
            </a:r>
            <a:r>
              <a:rPr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должностей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утвержденной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</a:t>
            </a:r>
            <a:r>
              <a:rPr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</a:t>
            </a:r>
            <a:r>
              <a:rPr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225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b="1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b="1" spc="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b="1" spc="4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b="1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b="1" spc="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случаях,</a:t>
            </a:r>
            <a:r>
              <a:rPr b="1" spc="6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</a:t>
            </a:r>
            <a:r>
              <a:rPr b="1" spc="-1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замещение</a:t>
            </a:r>
            <a:r>
              <a:rPr b="1" spc="4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должностей </a:t>
            </a:r>
            <a:r>
              <a:rPr b="1" spc="-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</a:t>
            </a:r>
            <a:r>
              <a:rPr b="1" spc="12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b="1" spc="4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совместительству</a:t>
            </a:r>
            <a:r>
              <a:rPr b="1" spc="1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b="1" spc="4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той</a:t>
            </a:r>
            <a:r>
              <a:rPr b="1" spc="6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</a:t>
            </a:r>
            <a:r>
              <a:rPr b="1" spc="3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b="1" spc="4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иной</a:t>
            </a:r>
            <a:r>
              <a:rPr b="1" spc="3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</a:t>
            </a:r>
            <a:r>
              <a:rPr b="1" spc="-5" dirty="0">
                <a:solidFill>
                  <a:srgbClr val="FF8A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b="1" spc="4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</a:t>
            </a:r>
            <a:r>
              <a:rPr b="1" spc="9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замещения</a:t>
            </a:r>
            <a:r>
              <a:rPr b="1" spc="3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должностей</a:t>
            </a:r>
            <a:r>
              <a:rPr b="1" spc="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b="1" spc="3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b="1" spc="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той</a:t>
            </a:r>
            <a:r>
              <a:rPr b="1" spc="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</a:t>
            </a:r>
            <a:r>
              <a:rPr b="1" spc="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b="1" spc="3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наряду</a:t>
            </a:r>
            <a:r>
              <a:rPr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работой,</a:t>
            </a:r>
            <a:r>
              <a:rPr b="1" spc="7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определенной</a:t>
            </a:r>
            <a:r>
              <a:rPr b="1" spc="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трудовым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договором</a:t>
            </a:r>
            <a:r>
              <a:rPr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(наряду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работой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руководителями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заместителями,</a:t>
            </a:r>
            <a:r>
              <a:rPr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работниками)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</a:t>
            </a:r>
            <a:r>
              <a:rPr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работники).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4724400"/>
            <a:ext cx="24384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86200" y="381000"/>
            <a:ext cx="4977130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аттестация)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</a:t>
            </a:r>
            <a:r>
              <a:rPr sz="2000" b="1" spc="9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b="1" spc="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9690">
              <a:lnSpc>
                <a:spcPct val="100000"/>
              </a:lnSpc>
            </a:pP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занимаемым</a:t>
            </a:r>
            <a:r>
              <a:rPr sz="2000" b="1" spc="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</a:t>
            </a:r>
            <a:r>
              <a:rPr sz="2000" b="1" spc="3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должностям</a:t>
            </a:r>
            <a:r>
              <a:rPr sz="2000" b="1" spc="3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sz="2000" b="1" spc="-4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000" b="1" spc="4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sz="2000" b="1" spc="8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желанию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b="1" spc="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b="1" spc="6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</a:t>
            </a:r>
            <a:r>
              <a:rPr sz="2000" b="1" spc="114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квалификационных</a:t>
            </a:r>
            <a:r>
              <a:rPr sz="2000" b="1" spc="7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3897285"/>
            <a:ext cx="4122420" cy="292607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143000"/>
            <a:ext cx="10848975" cy="5578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8000"/>
                </a:solidFill>
                <a:latin typeface="Arial"/>
                <a:cs typeface="Arial"/>
              </a:rPr>
              <a:t>а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b="1" spc="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</a:t>
            </a:r>
            <a:r>
              <a:rPr b="1" spc="9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целенаправленного,</a:t>
            </a:r>
            <a:r>
              <a:rPr b="1" spc="5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непрерывного</a:t>
            </a:r>
            <a:r>
              <a:rPr b="1" spc="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</a:t>
            </a:r>
            <a:r>
              <a:rPr b="1" spc="2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</a:t>
            </a:r>
            <a:r>
              <a:rPr b="1" spc="6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</a:t>
            </a:r>
            <a:r>
              <a:rPr b="1" spc="7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780030">
              <a:lnSpc>
                <a:spcPct val="100000"/>
              </a:lnSpc>
              <a:spcBef>
                <a:spcPts val="5"/>
              </a:spcBef>
            </a:pP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</a:t>
            </a:r>
            <a:r>
              <a:rPr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методологической </a:t>
            </a:r>
            <a:r>
              <a:rPr b="1" spc="-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культуры,</a:t>
            </a:r>
            <a:r>
              <a:rPr b="1" spc="-2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профессионального,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личностного </a:t>
            </a:r>
            <a:r>
              <a:rPr b="1" spc="-4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карьерного</a:t>
            </a:r>
            <a:r>
              <a:rPr b="1" spc="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роста;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5400">
              <a:lnSpc>
                <a:spcPct val="200000"/>
              </a:lnSpc>
            </a:pP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b="1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</a:t>
            </a:r>
            <a:r>
              <a:rPr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</a:t>
            </a:r>
            <a:r>
              <a:rPr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работников; </a:t>
            </a:r>
            <a:r>
              <a:rPr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  <a:r>
              <a:rPr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  <a:r>
              <a:rPr b="1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r>
              <a:rPr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00"/>
              </a:lnSpc>
            </a:pP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</a:t>
            </a:r>
            <a:r>
              <a:rPr b="1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</a:t>
            </a:r>
            <a:r>
              <a:rPr b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потенциальных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</a:t>
            </a:r>
            <a:r>
              <a:rPr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</a:t>
            </a:r>
            <a:r>
              <a:rPr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(осуществления)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(поддержки)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наставнической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marL="12700">
              <a:lnSpc>
                <a:spcPct val="100000"/>
              </a:lnSpc>
            </a:pP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908685">
              <a:lnSpc>
                <a:spcPct val="10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b="1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</a:t>
            </a:r>
            <a:r>
              <a:rPr b="1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r>
              <a:rPr b="1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</a:t>
            </a:r>
            <a:r>
              <a:rPr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</a:t>
            </a:r>
            <a:r>
              <a:rPr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кадровым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 </a:t>
            </a:r>
            <a:r>
              <a:rPr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кадрового</a:t>
            </a:r>
            <a:r>
              <a:rPr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b="1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  <a:r>
              <a:rPr b="1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дифференциации</a:t>
            </a:r>
            <a:r>
              <a:rPr b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оплаты</a:t>
            </a:r>
            <a:r>
              <a:rPr b="1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</a:t>
            </a:r>
            <a:r>
              <a:rPr b="1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квалификационных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категорий,</a:t>
            </a:r>
            <a:r>
              <a:rPr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</a:t>
            </a: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преподавательской</a:t>
            </a:r>
            <a:r>
              <a:rPr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(педагогической)</a:t>
            </a:r>
            <a:r>
              <a:rPr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</a:t>
            </a:r>
            <a:r>
              <a:rPr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дополнительной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821753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</a:t>
            </a:r>
            <a:r>
              <a:rPr sz="2800" b="1" spc="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</a:t>
            </a:r>
            <a:r>
              <a:rPr sz="2800" b="1" spc="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  <a:r>
              <a:rPr sz="2800" b="1" spc="3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r>
              <a:rPr sz="2800" b="1" spc="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2055624"/>
            <a:ext cx="5216525" cy="24878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765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</a:t>
            </a:r>
          </a:p>
          <a:p>
            <a:pPr marL="12700" marR="24765" algn="ctr">
              <a:lnSpc>
                <a:spcPct val="100000"/>
              </a:lnSpc>
              <a:spcBef>
                <a:spcPts val="100"/>
              </a:spcBef>
            </a:pPr>
            <a:r>
              <a:rPr sz="2000" spc="-15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</a:t>
            </a:r>
            <a:r>
              <a:rPr lang="ru-RU" sz="2000" spc="-1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000" spc="2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</a:t>
            </a:r>
            <a:r>
              <a:rPr sz="20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занимаемым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ими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должностям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</a:pP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</a:t>
            </a:r>
            <a:r>
              <a:rPr sz="2000" b="1" spc="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sz="2000" b="1" spc="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пять</a:t>
            </a:r>
            <a:r>
              <a:rPr sz="2000" b="1" spc="4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  <a:r>
              <a:rPr sz="2000" b="1" spc="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000" b="1" spc="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sz="2000" b="1" spc="-4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аттестационными</a:t>
            </a:r>
            <a:r>
              <a:rPr sz="2000" b="1" spc="1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комиссиями, </a:t>
            </a:r>
            <a:r>
              <a:rPr sz="2000" b="1" spc="-5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sz="2000" b="1" spc="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формируемыми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5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457200"/>
            <a:ext cx="7467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Новая система аттестации</a:t>
            </a:r>
            <a:endParaRPr lang="ru-RU" sz="2400" b="1" dirty="0"/>
          </a:p>
        </p:txBody>
      </p:sp>
      <p:sp>
        <p:nvSpPr>
          <p:cNvPr id="7" name="Стрелка вниз 6"/>
          <p:cNvSpPr/>
          <p:nvPr/>
        </p:nvSpPr>
        <p:spPr>
          <a:xfrm rot="1695149">
            <a:off x="2594546" y="97392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698878">
            <a:off x="6486144" y="1002135"/>
            <a:ext cx="701101" cy="95105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800600" y="2055624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Добровольная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в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установления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или высшей</a:t>
            </a:r>
          </a:p>
          <a:p>
            <a:pPr algn="ctr"/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 категории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по</a:t>
            </a:r>
          </a:p>
          <a:p>
            <a:pPr algn="ctr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желанию.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квалификационных категорий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 работникам организаций,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находящихся в ведении субъектов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аттестационными комиссиями,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формируемыми уполномоченными органами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власти субъектов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752600"/>
            <a:ext cx="9677400" cy="3424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2245">
              <a:lnSpc>
                <a:spcPct val="100000"/>
              </a:lnSpc>
              <a:spcBef>
                <a:spcPts val="100"/>
              </a:spcBef>
              <a:buChar char="-"/>
              <a:tabLst>
                <a:tab pos="137160" algn="l"/>
              </a:tabLst>
            </a:pP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стабильных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положительных</a:t>
            </a:r>
            <a:r>
              <a:rPr sz="2000" spc="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sz="2000" spc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</a:t>
            </a:r>
            <a:r>
              <a:rPr sz="2000" spc="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sz="2000" spc="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  <a:r>
              <a:rPr sz="200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8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sz="20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9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</a:t>
            </a:r>
            <a:r>
              <a:rPr sz="2000" spc="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r>
              <a:rPr sz="2000" spc="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спорта</a:t>
            </a:r>
            <a:r>
              <a:rPr sz="20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spc="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итогам</a:t>
            </a:r>
            <a:r>
              <a:rPr sz="2000" spc="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</a:t>
            </a:r>
            <a:r>
              <a:rPr sz="2000" spc="8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иных</a:t>
            </a:r>
            <a:r>
              <a:rPr sz="200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sz="2000" spc="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</a:t>
            </a:r>
            <a:r>
              <a:rPr sz="20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проводимых</a:t>
            </a:r>
            <a:r>
              <a:rPr sz="2000" spc="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-124460">
              <a:lnSpc>
                <a:spcPct val="100000"/>
              </a:lnSpc>
              <a:buChar char="-"/>
              <a:tabLst>
                <a:tab pos="13716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</a:t>
            </a:r>
            <a:r>
              <a:rPr sz="20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(интеллектуальной),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творческой,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sz="200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спортивной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80035">
              <a:lnSpc>
                <a:spcPct val="100000"/>
              </a:lnSpc>
              <a:spcBef>
                <a:spcPts val="5"/>
              </a:spcBef>
              <a:buChar char="-"/>
              <a:tabLst>
                <a:tab pos="137160" algn="l"/>
              </a:tabLst>
            </a:pP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воспитания,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транслирования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коллективах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sz="20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активного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9144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" marR="5080" indent="-239395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квалификационная категория </a:t>
            </a:r>
            <a:r>
              <a:rPr sz="2400" b="1" spc="-1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</a:t>
            </a:r>
            <a:r>
              <a:rPr sz="2400" b="1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484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</a:t>
            </a:r>
            <a:r>
              <a:rPr sz="2400" b="1" spc="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4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</a:t>
            </a:r>
            <a:r>
              <a:rPr sz="2400" b="1" spc="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</a:t>
            </a:r>
            <a:r>
              <a:rPr sz="2400" b="1" spc="-48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400" b="1" spc="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5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400" b="1" spc="3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400" b="1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(п. 35):</a:t>
            </a:r>
            <a:endParaRPr sz="2400" b="1" spc="-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2000" y="1828800"/>
            <a:ext cx="8915400" cy="433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1015">
              <a:lnSpc>
                <a:spcPct val="100000"/>
              </a:lnSpc>
              <a:spcBef>
                <a:spcPts val="100"/>
              </a:spcBef>
              <a:buChar char="-"/>
              <a:tabLst>
                <a:tab pos="137795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(интеллектуальной),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творческой,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физкультурно-спортивной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олимпиадах,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фестивалях, соревнованиях;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4610">
              <a:lnSpc>
                <a:spcPct val="100000"/>
              </a:lnSpc>
              <a:spcBef>
                <a:spcPts val="5"/>
              </a:spcBef>
              <a:buChar char="-"/>
              <a:tabLst>
                <a:tab pos="137795" algn="l"/>
              </a:tabLst>
            </a:pP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воспитания,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продуктивного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технологий,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транслирования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коллективах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экспериментальной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Microsoft Sans Serif"/>
              <a:buChar char="-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-125095">
              <a:lnSpc>
                <a:spcPct val="100000"/>
              </a:lnSpc>
              <a:buChar char="-"/>
              <a:tabLst>
                <a:tab pos="137795" algn="l"/>
              </a:tabLst>
            </a:pP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активного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sz="2000" spc="8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sz="20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 </a:t>
            </a:r>
            <a:r>
              <a:rPr sz="2000" spc="-4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методического</a:t>
            </a:r>
            <a:r>
              <a:rPr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</a:t>
            </a:r>
            <a:r>
              <a:rPr sz="2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</a:t>
            </a:r>
            <a:r>
              <a:rPr sz="2000" spc="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4800" y="381000"/>
            <a:ext cx="89154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1800" marR="5080" indent="-1689735" algn="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</a:t>
            </a:r>
            <a:r>
              <a:rPr sz="2400" spc="5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</a:t>
            </a:r>
            <a:r>
              <a:rPr sz="2400" spc="4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</a:t>
            </a:r>
            <a:r>
              <a:rPr sz="2400" spc="9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 </a:t>
            </a:r>
            <a:r>
              <a:rPr sz="2400" spc="-48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</a:t>
            </a:r>
            <a:r>
              <a:rPr sz="2400" spc="8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400" spc="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</a:t>
            </a:r>
            <a:r>
              <a:rPr sz="2400" spc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</a:t>
            </a:r>
            <a:r>
              <a:rPr sz="2400" spc="-48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sz="2400" spc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2400" spc="3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400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(п. 36) </a:t>
            </a:r>
            <a:r>
              <a:rPr sz="2400" spc="-1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spc="-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316</TotalTime>
  <Words>920</Words>
  <Application>Microsoft Office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Microsoft Sans Serif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Признать утратившими силу:</vt:lpstr>
      <vt:lpstr>Презентация PowerPoint</vt:lpstr>
      <vt:lpstr>Презентация PowerPoint</vt:lpstr>
      <vt:lpstr>Основными задачами проведения аттестации являются:</vt:lpstr>
      <vt:lpstr>Презентация PowerPoint</vt:lpstr>
      <vt:lpstr>Первая квалификационная категория педагогическим  работникам устанавливается на основе следующих  показателей их профессиональной деятельности (п. 35):</vt:lpstr>
      <vt:lpstr>Высшая квалификационная категория педагогическим работникам  устанавливается на основе следующих показателей  их профессиональной деятельности (п. 36) :</vt:lpstr>
      <vt:lpstr>1. Заявление в аттестационную комиссию</vt:lpstr>
      <vt:lpstr>По результатам аттестации аттестационная комиссия принимает одно из следующих решений: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25</cp:revision>
  <dcterms:created xsi:type="dcterms:W3CDTF">2023-08-16T14:04:54Z</dcterms:created>
  <dcterms:modified xsi:type="dcterms:W3CDTF">2024-02-14T05:13:55Z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2023-08-16T00:00:00Z</vt:filetime>
  </property>
</Properties>
</file>