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4" r:id="rId6"/>
    <p:sldId id="287" r:id="rId7"/>
    <p:sldId id="280" r:id="rId8"/>
    <p:sldId id="281" r:id="rId9"/>
    <p:sldId id="282" r:id="rId10"/>
    <p:sldId id="283" r:id="rId11"/>
    <p:sldId id="284" r:id="rId12"/>
    <p:sldId id="285" r:id="rId13"/>
    <p:sldId id="28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2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1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A6A9-34A0-4E79-A064-A42B7AA187B7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0C65-10B6-44F3-8041-540A171B5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699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A6A9-34A0-4E79-A064-A42B7AA187B7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0C65-10B6-44F3-8041-540A171B5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948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A6A9-34A0-4E79-A064-A42B7AA187B7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0C65-10B6-44F3-8041-540A171B5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026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A6A9-34A0-4E79-A064-A42B7AA187B7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0C65-10B6-44F3-8041-540A171B5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039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A6A9-34A0-4E79-A064-A42B7AA187B7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0C65-10B6-44F3-8041-540A171B5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542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A6A9-34A0-4E79-A064-A42B7AA187B7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0C65-10B6-44F3-8041-540A171B5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633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A6A9-34A0-4E79-A064-A42B7AA187B7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0C65-10B6-44F3-8041-540A171B5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582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A6A9-34A0-4E79-A064-A42B7AA187B7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0C65-10B6-44F3-8041-540A171B5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845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A6A9-34A0-4E79-A064-A42B7AA187B7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0C65-10B6-44F3-8041-540A171B5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671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A6A9-34A0-4E79-A064-A42B7AA187B7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0C65-10B6-44F3-8041-540A171B5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948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DA6A9-34A0-4E79-A064-A42B7AA187B7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E0C65-10B6-44F3-8041-540A171B5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519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6DA6A9-34A0-4E79-A064-A42B7AA187B7}" type="datetimeFigureOut">
              <a:rPr lang="ru-RU" smtClean="0"/>
              <a:t>05.02.2026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E0C65-10B6-44F3-8041-540A171B50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534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361198" y="797245"/>
            <a:ext cx="11792506" cy="1351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ДЕТСКО - РОДИТЕЛЬСКИЙ ПРОЕКТ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«ГЕРБ МОЕЙ СЕМЬИ» </a:t>
            </a:r>
            <a:endParaRPr lang="ru-RU" sz="36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9854" y="2148512"/>
            <a:ext cx="4627419" cy="4627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745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0849427"/>
              </p:ext>
            </p:extLst>
          </p:nvPr>
        </p:nvGraphicFramePr>
        <p:xfrm>
          <a:off x="130629" y="337459"/>
          <a:ext cx="8850085" cy="1371600"/>
        </p:xfrm>
        <a:graphic>
          <a:graphicData uri="http://schemas.openxmlformats.org/drawingml/2006/table">
            <a:tbl>
              <a:tblPr firstRow="1" firstCol="1" bandRow="1"/>
              <a:tblGrid>
                <a:gridCol w="2441552"/>
                <a:gridCol w="6408533"/>
              </a:tblGrid>
              <a:tr h="8055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800" b="1" i="1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 </a:t>
                      </a: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Наблюдение детей за членами семьи; что делают мама, папа, бабушка, дедушка дома, как заботятся друг о друге.</a:t>
                      </a:r>
                      <a:endParaRPr lang="ru-RU" sz="18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Просмотр презентаций «Моя</a:t>
                      </a:r>
                      <a:r>
                        <a:rPr lang="ru-RU" sz="1800" kern="12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</a:t>
                      </a:r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емья», «В</a:t>
                      </a:r>
                      <a:r>
                        <a:rPr lang="ru-RU" sz="1800" kern="12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мире </a:t>
                      </a:r>
                      <a:r>
                        <a:rPr lang="ru-RU" sz="1800" kern="120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рофессий</a:t>
                      </a:r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».</a:t>
                      </a:r>
                      <a:endParaRPr lang="ru-RU" sz="18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Просмотр мультфильмов «Мама для мамонтенка», «Крошка Енот», «Цветик-</a:t>
                      </a:r>
                      <a:r>
                        <a:rPr lang="ru-RU" sz="180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семицветик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», </a:t>
                      </a:r>
                      <a:r>
                        <a:rPr lang="ru-RU" sz="180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Федорино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горе», «</a:t>
                      </a:r>
                      <a:r>
                        <a:rPr lang="ru-RU" sz="180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Мойдодыр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».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2111829"/>
            <a:ext cx="4136571" cy="3102428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743" y="3292929"/>
            <a:ext cx="4288971" cy="3216728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2781773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7457" y="215946"/>
            <a:ext cx="8708572" cy="1924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 с родителями: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Консультация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родителей « Семья и семейные традиции» ;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Консультация для родителей «Как создать герб своей семьи»;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spcAft>
                <a:spcPts val="0"/>
              </a:spcAft>
            </a:pP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spcAft>
                <a:spcPts val="0"/>
              </a:spcAft>
            </a:pP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Продуктивная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деятельность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ерб моей семьи».</a:t>
            </a:r>
            <a:endParaRPr lang="ru-RU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62" y="2299860"/>
            <a:ext cx="4142469" cy="3106852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1629" y="3089906"/>
            <a:ext cx="4724400" cy="3543300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1826918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55" y="119740"/>
            <a:ext cx="4093031" cy="3069773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5913" y="119741"/>
            <a:ext cx="4093029" cy="3069773"/>
          </a:xfrm>
          <a:prstGeom prst="rect">
            <a:avLst/>
          </a:prstGeom>
          <a:ln w="28575">
            <a:solidFill>
              <a:srgbClr val="00B0F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656" y="3445328"/>
            <a:ext cx="4172857" cy="3129643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114" y="3445328"/>
            <a:ext cx="4172857" cy="3129643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34609940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0" r="6323" b="20635"/>
          <a:stretch/>
        </p:blipFill>
        <p:spPr>
          <a:xfrm>
            <a:off x="372255" y="608696"/>
            <a:ext cx="2226185" cy="3056685"/>
          </a:xfrm>
          <a:prstGeom prst="rect">
            <a:avLst/>
          </a:prstGeom>
          <a:ln w="28575">
            <a:solidFill>
              <a:schemeClr val="accent4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59" b="20953"/>
          <a:stretch/>
        </p:blipFill>
        <p:spPr>
          <a:xfrm>
            <a:off x="3417903" y="638322"/>
            <a:ext cx="2372438" cy="3027060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9576" t="5714" r="3651" b="6507"/>
          <a:stretch/>
        </p:blipFill>
        <p:spPr>
          <a:xfrm>
            <a:off x="6609670" y="638322"/>
            <a:ext cx="2315041" cy="3122483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b="43492"/>
          <a:stretch/>
        </p:blipFill>
        <p:spPr>
          <a:xfrm>
            <a:off x="701336" y="4087195"/>
            <a:ext cx="3758128" cy="267537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/>
          <a:srcRect l="7935" t="16203" r="11886" b="7130"/>
          <a:stretch/>
        </p:blipFill>
        <p:spPr>
          <a:xfrm>
            <a:off x="4847208" y="4087195"/>
            <a:ext cx="3731274" cy="2675880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2128830" y="-37634"/>
            <a:ext cx="41406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ПРОДУКТ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ПРОЕКТА </a:t>
            </a:r>
          </a:p>
          <a:p>
            <a:pPr lvl="0" algn="ctr"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ВЫСТАВКА «ГЕРБ МОЕЙ СЕМЬИ»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907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7405" y="199152"/>
            <a:ext cx="3744700" cy="801780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ПРОЕКТА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94847" y="1506960"/>
            <a:ext cx="8442036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проекта: </a:t>
            </a:r>
            <a:r>
              <a:rPr lang="ru-RU" sz="24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 -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творческий.</a:t>
            </a:r>
          </a:p>
          <a:p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проекта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 (1 неделя)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педагоги, дети, родители.</a:t>
            </a:r>
          </a:p>
          <a:p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с детьми: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беседы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занятия, рассматривание иллюстраций;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выставки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детских работ по проекту; </a:t>
            </a:r>
          </a:p>
          <a:p>
            <a:pPr marL="342900" indent="-342900"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заучивание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стихов;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подвижные игры; </a:t>
            </a:r>
          </a:p>
          <a:p>
            <a:r>
              <a:rPr lang="ru-RU" sz="24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sz="24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с родителями:</a:t>
            </a:r>
          </a:p>
          <a:p>
            <a:pPr marL="342900" indent="-342900">
              <a:buFontTx/>
              <a:buChar char="-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беседы, </a:t>
            </a:r>
          </a:p>
          <a:p>
            <a:pPr marL="342900" indent="-342900">
              <a:buFontTx/>
              <a:buChar char="-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30415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7807" y="382564"/>
            <a:ext cx="3026546" cy="758533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4187" y="608364"/>
            <a:ext cx="8939813" cy="816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endParaRPr lang="ru-RU" sz="2200" dirty="0">
              <a:solidFill>
                <a:srgbClr val="001236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3215" y="1366897"/>
            <a:ext cx="890430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  В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современном обществе чрезмерная занятость родителей одна из важнейших проблем. У родителей не всегда есть время рассказать детям об истории своей семьи, ее традициях. Поэтому участие родителей в этом проекте очень важно. Дети совместно с родителями соприкасаются к семейным ценностям, традициям и обычаям, что способствует укреплению семейных связей, возрастанию чувства патриотизма. 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   Наша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задача – вызвать и закрепить сопричастность ребенка с семьёй, с его родословной,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помочь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осознать детям их семейные традиции и ценности.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440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30819"/>
            <a:ext cx="9056915" cy="72176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sz="26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</a:t>
            </a:r>
            <a:r>
              <a:rPr lang="ru-RU" sz="26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ПРОЕКТА</a:t>
            </a:r>
            <a:endParaRPr lang="ru-RU" sz="2800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у дошкольников ценностного отношения к семейным традициям, </a:t>
            </a:r>
            <a:endParaRPr lang="ru-RU" sz="2000" dirty="0" smtClean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6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</a:t>
            </a:r>
            <a:endParaRPr lang="ru-RU" sz="2800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Создать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условия для формирования у детей познавательного интереса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Воспитывать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чувства уважения и любви к своим родным и близким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2060"/>
              </a:solidFill>
              <a:latin typeface="system-ui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Закрепить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у детей такие понятия как герб, эмблема, символы.</a:t>
            </a:r>
            <a:endParaRPr lang="ru-RU" sz="2000" dirty="0">
              <a:solidFill>
                <a:srgbClr val="002060"/>
              </a:solidFill>
              <a:latin typeface="system-ui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Научить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детей использовать при рассказе о гербе своей семьи лексику, связанную с символикой.</a:t>
            </a:r>
            <a:endParaRPr lang="ru-RU" sz="2000" dirty="0">
              <a:solidFill>
                <a:srgbClr val="002060"/>
              </a:solidFill>
              <a:latin typeface="system-ui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Объединить участников проекта – вовлечь родителей в работу над проектом, развить интерес у детей и родителей сопричастность к общему делу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Развивать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</a:rPr>
              <a:t>фантазию и творчество участников проекта.</a:t>
            </a:r>
            <a:endParaRPr lang="ru-RU" sz="2000" dirty="0">
              <a:solidFill>
                <a:srgbClr val="002060"/>
              </a:solidFill>
              <a:latin typeface="system-ui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000" dirty="0">
              <a:solidFill>
                <a:srgbClr val="002060"/>
              </a:solidFill>
              <a:latin typeface="system-ui"/>
            </a:endParaRPr>
          </a:p>
          <a:p>
            <a:pPr lvl="0" algn="ctr">
              <a:lnSpc>
                <a:spcPct val="115000"/>
              </a:lnSpc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ПРЕДПОЛОГАЕМЫЙ</a:t>
            </a:r>
            <a:r>
              <a:rPr lang="ru-RU" sz="26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РЕЗУЛЬТАТ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и углубить знания и представления детей о семье, ее традициях.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Развить интерес и познавательные умения о понятиях герб.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 родителей и детей интерес к совместной работе над проектом.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Воспитать бережное отношение к семье и ее ценностям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ПРОЕКТА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«Герб моей семьи»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(совместные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детей и их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родителей)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</a:pP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endParaRPr lang="ru-RU" sz="20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871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7668" y="481555"/>
            <a:ext cx="8392675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3982" y="1220219"/>
            <a:ext cx="7500046" cy="348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510"/>
              </a:spcBef>
              <a:spcAft>
                <a:spcPts val="51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этап: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510"/>
              </a:spcBef>
              <a:spcAft>
                <a:spcPts val="510"/>
              </a:spcAft>
              <a:buFont typeface="+mj-lt"/>
              <a:buAutoNum type="arabicPeriod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Введение в тему проекта: размещение информации о предстоящей выставке «Герб моей семьи» на информационном стенде группы.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510"/>
              </a:spcBef>
              <a:spcAft>
                <a:spcPts val="510"/>
              </a:spcAft>
              <a:buFont typeface="+mj-lt"/>
              <a:buAutoNum type="arabicPeriod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Сбор информации.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510"/>
              </a:spcBef>
              <a:spcAft>
                <a:spcPts val="510"/>
              </a:spcAft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Пробудить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интерес родителей к взаимодействию с педагогами в вопросах патриотического воспитания детей дошкольного возраста.</a:t>
            </a:r>
            <a:endParaRPr lang="ru-RU" sz="240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899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94046" y="1008580"/>
            <a:ext cx="66804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ТРЁХ ВОПРОСОВ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0861080"/>
              </p:ext>
            </p:extLst>
          </p:nvPr>
        </p:nvGraphicFramePr>
        <p:xfrm>
          <a:off x="719092" y="1894149"/>
          <a:ext cx="7403976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7992"/>
                <a:gridCol w="2467992"/>
                <a:gridCol w="2467992"/>
              </a:tblGrid>
              <a:tr h="51169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МЫ ЗНАЕМ?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ХОТИМ УЗНАТЬ?</a:t>
                      </a:r>
                    </a:p>
                    <a:p>
                      <a:pPr algn="ctr"/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 БУДЕМ УЗНАВАТЬ?</a:t>
                      </a:r>
                    </a:p>
                    <a:p>
                      <a:pPr algn="ctr"/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 КАЖДОЙ СТРАНЫ ЕСТЬ ГЕРБ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КАКОЙ ФОРМЫ БЫВАЕТ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ГЕРБ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ПОСМОТРЕТЬ В ИНТЕРНЕТЕ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89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МОЯ СЕМЬЯ – ЭТО МАМА, ПАПА,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Я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ОЗНАЧАЕТ СЛОВО СЕМЬЯ?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СПРОСИТЬ У ВЗРОСЛЫХ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ГЕРБАХ ЕСТЬ ИЗОБРАЖЕНИЯ ЖИВОТНЫХ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ОЗНАЧАЮТ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ЭЛЕМЕНТ, КОТОРЫЕ ИЗОБРАЖЕНЫ НА ГЕРБЕ?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СХОДИТЬ В МУЗЕЙ, БИБЛИОТЕКУ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6123" y="181174"/>
            <a:ext cx="3176291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208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6362595"/>
              </p:ext>
            </p:extLst>
          </p:nvPr>
        </p:nvGraphicFramePr>
        <p:xfrm>
          <a:off x="206828" y="819351"/>
          <a:ext cx="8675915" cy="2076249"/>
        </p:xfrm>
        <a:graphic>
          <a:graphicData uri="http://schemas.openxmlformats.org/drawingml/2006/table">
            <a:tbl>
              <a:tblPr firstRow="1" firstCol="1" bandRow="1"/>
              <a:tblGrid>
                <a:gridCol w="3118265"/>
                <a:gridCol w="5557650"/>
              </a:tblGrid>
              <a:tr h="20762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Социально-коммуникативное развитие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Беседы: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«Что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такое семья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»,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Традиции моей семьи», «Моя семья», «Символика нашей Родины», «Главные символы родного края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Символика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страны - герб, флаг, гимн, «Гербы разных стран».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9139" y="3188313"/>
            <a:ext cx="2494856" cy="3324875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17" y="3433033"/>
            <a:ext cx="3102430" cy="2328148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" t="32957" r="-343" b="34345"/>
          <a:stretch/>
        </p:blipFill>
        <p:spPr>
          <a:xfrm>
            <a:off x="5868587" y="3433033"/>
            <a:ext cx="3165231" cy="2242458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096898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1467499"/>
              </p:ext>
            </p:extLst>
          </p:nvPr>
        </p:nvGraphicFramePr>
        <p:xfrm>
          <a:off x="97971" y="191294"/>
          <a:ext cx="8969829" cy="1645920"/>
        </p:xfrm>
        <a:graphic>
          <a:graphicData uri="http://schemas.openxmlformats.org/drawingml/2006/table">
            <a:tbl>
              <a:tblPr firstRow="1" firstCol="1" bandRow="1"/>
              <a:tblGrid>
                <a:gridCol w="2728081"/>
                <a:gridCol w="6241748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Художественно-эстетическое 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• прослушивание аудиозаписей и песенок о маме, папе, дедушке и бабушке.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• рисование 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«Моя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дружная семья». 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• рисование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«Портрет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моей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мамы».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•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ручной труд 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«Кукла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ru-RU" sz="1800" baseline="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мотанка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конструирование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«Цветок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для мамы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».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59970" y="1970186"/>
            <a:ext cx="3091543" cy="2318658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21"/>
          <a:stretch/>
        </p:blipFill>
        <p:spPr>
          <a:xfrm>
            <a:off x="5040085" y="1970314"/>
            <a:ext cx="3189513" cy="2288782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16" b="33333"/>
          <a:stretch/>
        </p:blipFill>
        <p:spPr>
          <a:xfrm>
            <a:off x="859969" y="4421816"/>
            <a:ext cx="3165231" cy="2307771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7" b="31898"/>
          <a:stretch/>
        </p:blipFill>
        <p:spPr>
          <a:xfrm>
            <a:off x="4933737" y="4355329"/>
            <a:ext cx="3295861" cy="2440744"/>
          </a:xfrm>
          <a:prstGeom prst="rect">
            <a:avLst/>
          </a:prstGeom>
          <a:ln w="28575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1121590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1721916"/>
              </p:ext>
            </p:extLst>
          </p:nvPr>
        </p:nvGraphicFramePr>
        <p:xfrm>
          <a:off x="250371" y="259678"/>
          <a:ext cx="8665029" cy="1867535"/>
        </p:xfrm>
        <a:graphic>
          <a:graphicData uri="http://schemas.openxmlformats.org/drawingml/2006/table">
            <a:tbl>
              <a:tblPr firstRow="1" firstCol="1" bandRow="1"/>
              <a:tblGrid>
                <a:gridCol w="2390500"/>
                <a:gridCol w="6274529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Речевое развитие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Разучивание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стихов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Чтение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рассказов: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Ким,  «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Мама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»,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В. Осеева «Волшебное слово»,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Русская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народная сказка «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Хаврошечка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», ненецкая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сказка «Кукушка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Составление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рассказов о своей семье и ее традициях. </a:t>
                      </a:r>
                      <a:endParaRPr lang="ru-RU" sz="18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Литературная викторина «В гостях у сказочных героев».</a:t>
                      </a:r>
                      <a:endParaRPr lang="ru-R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3" b="33016"/>
          <a:stretch/>
        </p:blipFill>
        <p:spPr>
          <a:xfrm>
            <a:off x="131947" y="2797198"/>
            <a:ext cx="2863803" cy="2088000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3" b="33016"/>
          <a:stretch/>
        </p:blipFill>
        <p:spPr>
          <a:xfrm>
            <a:off x="3094502" y="3859198"/>
            <a:ext cx="2863803" cy="2088000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3" b="33968"/>
          <a:stretch/>
        </p:blipFill>
        <p:spPr>
          <a:xfrm>
            <a:off x="6057057" y="2557712"/>
            <a:ext cx="2947215" cy="2088000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41979106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631</TotalTime>
  <Words>501</Words>
  <Application>Microsoft Office PowerPoint</Application>
  <PresentationFormat>Экран (4:3)</PresentationFormat>
  <Paragraphs>87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Symbol</vt:lpstr>
      <vt:lpstr>system-ui</vt:lpstr>
      <vt:lpstr>Times New Roman</vt:lpstr>
      <vt:lpstr>Wingdings</vt:lpstr>
      <vt:lpstr>Тема Office</vt:lpstr>
      <vt:lpstr>Презентация PowerPoint</vt:lpstr>
      <vt:lpstr>ПАСПОРТ ПРОЕКТА</vt:lpstr>
      <vt:lpstr>АКТУАЛЬНОСТЬ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55</cp:revision>
  <dcterms:created xsi:type="dcterms:W3CDTF">2024-01-11T06:24:52Z</dcterms:created>
  <dcterms:modified xsi:type="dcterms:W3CDTF">2026-02-05T03:35:56Z</dcterms:modified>
</cp:coreProperties>
</file>