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9" r:id="rId2"/>
    <p:sldMasterId id="2147483706" r:id="rId3"/>
  </p:sldMasterIdLst>
  <p:notesMasterIdLst>
    <p:notesMasterId r:id="rId10"/>
  </p:notesMasterIdLst>
  <p:sldIdLst>
    <p:sldId id="256" r:id="rId4"/>
    <p:sldId id="302" r:id="rId5"/>
    <p:sldId id="262" r:id="rId6"/>
    <p:sldId id="266" r:id="rId7"/>
    <p:sldId id="303" r:id="rId8"/>
    <p:sldId id="304" r:id="rId9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4" d="100"/>
          <a:sy n="64" d="100"/>
        </p:scale>
        <p:origin x="8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DD8B11D9-A916-494B-8D28-2215FCECAD72}" type="datetimeFigureOut">
              <a:rPr lang="ru-RU" smtClean="0"/>
              <a:pPr/>
              <a:t>23.01.2023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5F95C3D-37B6-4F46-B1C2-D554DC3866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073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95C3D-37B6-4F46-B1C2-D554DC38663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17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95C3D-37B6-4F46-B1C2-D554DC38663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480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95C3D-37B6-4F46-B1C2-D554DC38663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341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CD1CA-ED82-4333-A028-0DC32D5EC31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C59B0-28E1-4BB5-9433-6A3878B5BAC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6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A2106-99E6-4824-B4B2-24214720FDB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9F29C-A852-4C8C-809F-6FA65771ECF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36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21436-8DFC-4819-B62F-AB7013D000A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00CAF-37CD-49AF-B608-CC8A87F26CC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25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CF02E6-8C47-4BF1-BB96-6652EFA6173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912CD1-30BE-48FF-886B-0D1F8CC82C79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60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CC43F5-CFB4-4B62-BF1E-46ED951185D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21182E-FA8B-4C18-AC28-62DBA14080F8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444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F56C86-FBDE-4FF8-AB6C-ED0B97BE906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009F1B-8D7A-4451-86E4-060EAAE27778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90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FD8CFA-2019-442B-975B-A7D75DC7DCF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1B2C2-5BAF-4DF5-B93E-BA2CB772056C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42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3FED4D-7914-4756-89E2-2F1AB25F04B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C83F6-8B3E-4FE2-BFFC-59F4D8220FDE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02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E22CF6-6D19-422F-B254-CA70113204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6D109-D19F-4090-A835-911D4E44A0E3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8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3C2A7F-14D7-4223-A2F0-D2D5CC30ABB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D2E9EE-0B52-419D-A803-1777BF3D9D19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70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449415-F71A-452A-A469-7C2CDEB69C5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8856B-61D7-4863-B242-A59205928CF2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B4BE4-5A55-4F12-87A9-46C71C48705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94628-BFE0-4FE3-8116-ACE51337CFE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61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167EC-C55E-47D6-98E3-0F1E5AD7B45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9C68A-9FCD-4750-A960-BC974D590F24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15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AF261-5582-4B02-9E83-14BCB0297E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513AD-543E-48A1-9D5F-7B46A9F4040A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43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AF261-5582-4B02-9E83-14BCB0297E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513AD-543E-48A1-9D5F-7B46A9F4040A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497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AF261-5582-4B02-9E83-14BCB0297E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513AD-543E-48A1-9D5F-7B46A9F4040A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53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AF261-5582-4B02-9E83-14BCB0297E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513AD-543E-48A1-9D5F-7B46A9F4040A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691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AF261-5582-4B02-9E83-14BCB0297E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513AD-543E-48A1-9D5F-7B46A9F4040A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31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B5C54C-1E03-4054-80DF-184E5622C6C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6C468F-E624-4172-B3F4-34CC98056BE6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9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6C7E79-A713-4BA5-9512-31B2BB2113A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D67BE2-15A3-4BED-9895-5C79AE6E63F0}" type="slidenum">
              <a:rPr lang="ru-RU" smtClean="0">
                <a:solidFill>
                  <a:srgbClr val="5FCBE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1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CD1CA-ED82-4333-A028-0DC32D5EC31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C59B0-28E1-4BB5-9433-6A3878B5BAC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50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B4BE4-5A55-4F12-87A9-46C71C48705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94628-BFE0-4FE3-8116-ACE51337CFE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60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8983D-016A-4957-9424-B551CB504D1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7BCF6-93CE-493A-A619-2E2DF76848F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35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8983D-016A-4957-9424-B551CB504D1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7BCF6-93CE-493A-A619-2E2DF76848F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5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E87B5-91DF-42D9-8B28-83A80548A9A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C8530-986B-48C4-A070-FF2A91BD876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25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F9F4B-88B9-436A-8694-A0B7406E032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A023A-228D-4F50-97C5-0C9B54E6547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16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06E99-D8EF-428A-8A69-C7BC66508DA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8CBD2-516F-4DD4-ABF2-C7AABB06FF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69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836B2-DE3E-40F3-B62E-54A7D41ECE1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776B9-17F9-4679-9058-785269E22E6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47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8056E-7A5C-4A1F-AF9A-9FE925697FC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3D277-FB58-4BB7-A9C3-BDCBC572E38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78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A5F0A-B93D-40F6-969F-384F331F58D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F6B1E-0D04-4E1B-970C-1DC51725C9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87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A2106-99E6-4824-B4B2-24214720FDB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9F29C-A852-4C8C-809F-6FA65771ECF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7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21436-8DFC-4819-B62F-AB7013D000A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00CAF-37CD-49AF-B608-CC8A87F26CC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281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E87B5-91DF-42D9-8B28-83A80548A9A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C8530-986B-48C4-A070-FF2A91BD876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4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F9F4B-88B9-436A-8694-A0B7406E032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A023A-228D-4F50-97C5-0C9B54E6547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87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06E99-D8EF-428A-8A69-C7BC66508DA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8CBD2-516F-4DD4-ABF2-C7AABB06FF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14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836B2-DE3E-40F3-B62E-54A7D41ECE1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776B9-17F9-4679-9058-785269E22E6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71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8056E-7A5C-4A1F-AF9A-9FE925697FC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3D277-FB58-4BB7-A9C3-BDCBC572E38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828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A5F0A-B93D-40F6-969F-384F331F58D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F6B1E-0D04-4E1B-970C-1DC51725C9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44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7483A0-CC40-4602-87AA-17D522C7D3F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4BE2B6-52C6-44AE-99B4-340F1830E42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49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fld id="{B4BAF261-5582-4B02-9E83-14BCB0297E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>
              <a:defRPr/>
            </a:pPr>
            <a:fld id="{A04513AD-543E-48A1-9D5F-7B46A9F4040A}" type="slidenum">
              <a:rPr lang="ru-RU" smtClean="0">
                <a:solidFill>
                  <a:srgbClr val="5FCBEF"/>
                </a:solidFill>
              </a:rPr>
              <a:pPr defTabSz="457200">
                <a:defRPr/>
              </a:pPr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80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7483A0-CC40-4602-87AA-17D522C7D3F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4BE2B6-52C6-44AE-99B4-340F1830E42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98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85918" y="1785926"/>
            <a:ext cx="6048672" cy="224676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Семинар - практикум</a:t>
            </a:r>
          </a:p>
          <a:p>
            <a:pPr algn="ctr"/>
            <a:r>
              <a:rPr lang="ru-RU" sz="2800" b="1" i="1" dirty="0"/>
              <a:t>«Использование современных технологий и методов развития речи как условие улучшения речевых способностей дошкольников».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2040" y="479715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4048" y="479715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004048" y="4797152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57224" y="142852"/>
            <a:ext cx="7578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Муниципальное автономное дошкольное образовательное учреждение</a:t>
            </a:r>
          </a:p>
          <a:p>
            <a:pPr algn="ctr"/>
            <a:r>
              <a:rPr lang="ru-RU" b="1" dirty="0"/>
              <a:t>«Детский сад № 21»</a:t>
            </a:r>
          </a:p>
        </p:txBody>
      </p:sp>
    </p:spTree>
    <p:extLst>
      <p:ext uri="{BB962C8B-B14F-4D97-AF65-F5344CB8AC3E}">
        <p14:creationId xmlns:p14="http://schemas.microsoft.com/office/powerpoint/2010/main" val="3383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0"/>
            <a:ext cx="7772400" cy="642943"/>
          </a:xfrm>
        </p:spPr>
        <p:txBody>
          <a:bodyPr/>
          <a:lstStyle/>
          <a:p>
            <a:r>
              <a:rPr lang="ru-RU" sz="3200" b="1" dirty="0">
                <a:latin typeface="+mn-lt"/>
              </a:rPr>
              <a:t>План педсовета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500042"/>
            <a:ext cx="8715437" cy="6143644"/>
          </a:xfrm>
        </p:spPr>
        <p:txBody>
          <a:bodyPr/>
          <a:lstStyle/>
          <a:p>
            <a:pPr marL="342900" lvl="0" indent="-342900" algn="just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b="1" dirty="0">
                <a:solidFill>
                  <a:schemeClr val="tx1"/>
                </a:solidFill>
                <a:ea typeface="Times New Roman"/>
                <a:cs typeface="Times New Roman"/>
              </a:rPr>
              <a:t>      1. Выступление </a:t>
            </a: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«Использование современных образовательных технологий  в процессе образовательной деятельности по речевому развитию дошкольников»</a:t>
            </a:r>
            <a:endParaRPr lang="ru-RU" sz="2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457200" algn="r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Ст. воспитатель </a:t>
            </a:r>
            <a:r>
              <a:rPr lang="ru-RU" sz="2000" dirty="0" err="1">
                <a:solidFill>
                  <a:schemeClr val="tx1"/>
                </a:solidFill>
                <a:ea typeface="Times New Roman"/>
                <a:cs typeface="Times New Roman"/>
              </a:rPr>
              <a:t>Вайдукова</a:t>
            </a: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 И.А.</a:t>
            </a:r>
            <a:endParaRPr lang="ru-RU" sz="2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457200" algn="just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b="1" dirty="0">
                <a:solidFill>
                  <a:schemeClr val="tx1"/>
                </a:solidFill>
                <a:latin typeface="Calibri"/>
                <a:ea typeface="Times New Roman"/>
                <a:cs typeface="Times New Roman"/>
              </a:rPr>
              <a:t>2. </a:t>
            </a:r>
            <a:r>
              <a:rPr lang="ru-RU" sz="2000" b="1" dirty="0">
                <a:solidFill>
                  <a:schemeClr val="tx1"/>
                </a:solidFill>
                <a:ea typeface="Times New Roman"/>
                <a:cs typeface="Times New Roman"/>
              </a:rPr>
              <a:t>Из опыта воспитателей:</a:t>
            </a:r>
          </a:p>
          <a:p>
            <a:pPr lvl="0" indent="-342900" algn="just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«Формирование связной речи у детей раннего возраста посредством сказки»</a:t>
            </a:r>
          </a:p>
          <a:p>
            <a:pPr lvl="0" indent="-342900" algn="r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Воспитатель Лаптева В.В.</a:t>
            </a:r>
          </a:p>
          <a:p>
            <a:pPr lvl="0" indent="-342900" algn="just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«Пальчиковые игры как средство развития речи детей раннего возраста»</a:t>
            </a:r>
          </a:p>
          <a:p>
            <a:pPr lvl="0" indent="-342900" algn="r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Воспитатель Дрёма Н.В.</a:t>
            </a:r>
          </a:p>
          <a:p>
            <a:pPr lvl="0" indent="-342900" algn="just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«Использование приемов мнемотехники для развития речи детей дошкольного возраста» </a:t>
            </a:r>
          </a:p>
          <a:p>
            <a:pPr lvl="0" indent="-342900" algn="r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Воспитатель Чернышева Е.В.</a:t>
            </a:r>
          </a:p>
          <a:p>
            <a:pPr lvl="0" indent="-342900" algn="l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«Волшебные колечки» как метод развития связной речи»</a:t>
            </a:r>
          </a:p>
          <a:p>
            <a:pPr lvl="0" indent="-342900" algn="r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Воспитатель Викулова Т.Н.</a:t>
            </a:r>
          </a:p>
          <a:p>
            <a:pPr lvl="0" indent="-342900" algn="just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«Мастер – класс по сказке «Петушок и бобовое зернышко» с использованием ТИКО – конструктора»</a:t>
            </a:r>
          </a:p>
          <a:p>
            <a:pPr lvl="0" indent="-342900" algn="r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Воспитатель Сорокина Е.В.</a:t>
            </a:r>
          </a:p>
          <a:p>
            <a:pPr lvl="0" indent="-342900" algn="just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«Артикуляционная гимнастика – основа формирования правильного звукопроизношения у детей дошкольного возраста»</a:t>
            </a:r>
          </a:p>
          <a:p>
            <a:pPr lvl="0" indent="-342900" algn="r">
              <a:spcBef>
                <a:spcPts val="0"/>
              </a:spcBef>
              <a:spcAft>
                <a:spcPts val="0"/>
              </a:spcAft>
              <a:tabLst>
                <a:tab pos="2628900" algn="l"/>
              </a:tabLst>
            </a:pP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Учитель – логопед </a:t>
            </a:r>
            <a:r>
              <a:rPr lang="ru-RU" sz="2000" dirty="0" err="1">
                <a:solidFill>
                  <a:schemeClr val="tx1"/>
                </a:solidFill>
                <a:ea typeface="Times New Roman"/>
                <a:cs typeface="Times New Roman"/>
              </a:rPr>
              <a:t>Гладий</a:t>
            </a:r>
            <a:r>
              <a:rPr lang="ru-RU" sz="2000" dirty="0">
                <a:solidFill>
                  <a:schemeClr val="tx1"/>
                </a:solidFill>
                <a:ea typeface="Times New Roman"/>
                <a:cs typeface="Times New Roman"/>
              </a:rPr>
              <a:t> О.А.</a:t>
            </a:r>
          </a:p>
          <a:p>
            <a:pPr marL="342900" indent="-342900" algn="just">
              <a:spcAft>
                <a:spcPts val="0"/>
              </a:spcAft>
              <a:tabLst>
                <a:tab pos="2628900" algn="l"/>
              </a:tabLst>
            </a:pPr>
            <a:r>
              <a:rPr lang="ru-RU" sz="2000" b="1" dirty="0">
                <a:solidFill>
                  <a:schemeClr val="tx1"/>
                </a:solidFill>
                <a:ea typeface="Times New Roman"/>
                <a:cs typeface="Times New Roman"/>
              </a:rPr>
              <a:t>      3. Подведение итогов.</a:t>
            </a:r>
          </a:p>
          <a:p>
            <a:pPr marL="342900" lvl="0" indent="-342900" algn="just">
              <a:spcAft>
                <a:spcPts val="0"/>
              </a:spcAft>
              <a:tabLst>
                <a:tab pos="2628900" algn="l"/>
              </a:tabLst>
            </a:pPr>
            <a:endParaRPr lang="ru-RU" sz="24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7776864" cy="165618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Согласно Федеральному Государственному Образовательному Стандарту Дошкольного Образования </a:t>
            </a: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«Речевое развитие»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включает</a:t>
            </a:r>
            <a:r>
              <a:rPr lang="ru-RU" sz="2400" b="1" dirty="0">
                <a:solidFill>
                  <a:schemeClr val="tx1"/>
                </a:solidFill>
              </a:rPr>
              <a:t>:</a:t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338" name="Rectangle 5"/>
          <p:cNvSpPr>
            <a:spLocks noGrp="1"/>
          </p:cNvSpPr>
          <p:nvPr>
            <p:ph idx="1"/>
          </p:nvPr>
        </p:nvSpPr>
        <p:spPr>
          <a:xfrm>
            <a:off x="357158" y="1571612"/>
            <a:ext cx="8072494" cy="4929222"/>
          </a:xfrm>
        </p:spPr>
        <p:txBody>
          <a:bodyPr>
            <a:normAutofit fontScale="70000" lnSpcReduction="20000"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владение речью как средством общения и культуры;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обогащение активного словаря;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связной грамматически правильной диалогической и монологической речи;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речевого творчества;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звуковой и интонационной культуры речи;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фонематического слуха;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знакомство с книжной культурой, детской литературой, понимание на слух текстов различных жанров детской литературы;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звуковой аналитико-синтетической активности как предпосылки обучения грамоте.</a:t>
            </a:r>
          </a:p>
          <a:p>
            <a:endParaRPr lang="ru-RU" sz="20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29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ChangeArrowheads="1"/>
          </p:cNvSpPr>
          <p:nvPr/>
        </p:nvSpPr>
        <p:spPr bwMode="auto">
          <a:xfrm>
            <a:off x="468313" y="3013075"/>
            <a:ext cx="8207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b="1"/>
              <a:t>.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title" idx="4294967295"/>
          </p:nvPr>
        </p:nvSpPr>
        <p:spPr>
          <a:xfrm>
            <a:off x="928662" y="1571612"/>
            <a:ext cx="7320879" cy="3817762"/>
          </a:xfrm>
        </p:spPr>
        <p:txBody>
          <a:bodyPr>
            <a:normAutofit/>
          </a:bodyPr>
          <a:lstStyle/>
          <a:p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Построение образовательного процесса должно основываться на адекватных возрасту формах работы с детьми. Выбор технологий, методов, приёмов зависит от контингента воспитанников, оснащенности дошкольного учреждения, от опыта и творческого подхода педагога.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45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152400" y="2152640"/>
            <a:ext cx="4071934" cy="642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627784" y="3857628"/>
            <a:ext cx="3873042" cy="14287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000000"/>
                </a:solidFill>
              </a:rPr>
              <a:t>здоровьесберегающие</a:t>
            </a:r>
            <a:endParaRPr lang="ru-RU" sz="2000" dirty="0"/>
          </a:p>
        </p:txBody>
      </p:sp>
      <p:sp>
        <p:nvSpPr>
          <p:cNvPr id="14" name="Овал 13"/>
          <p:cNvSpPr/>
          <p:nvPr/>
        </p:nvSpPr>
        <p:spPr>
          <a:xfrm>
            <a:off x="214282" y="2357430"/>
            <a:ext cx="3286148" cy="14287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prstClr val="black"/>
                </a:solidFill>
                <a:ea typeface="+mj-ea"/>
                <a:cs typeface="+mj-cs"/>
              </a:rPr>
              <a:t>игровые</a:t>
            </a:r>
          </a:p>
          <a:p>
            <a:pPr algn="ctr"/>
            <a:r>
              <a:rPr lang="ru-RU" sz="2000" b="1" dirty="0">
                <a:solidFill>
                  <a:prstClr val="black"/>
                </a:solidFill>
                <a:ea typeface="+mj-ea"/>
                <a:cs typeface="+mj-cs"/>
              </a:rPr>
              <a:t>технологии</a:t>
            </a:r>
            <a:endParaRPr lang="ru-RU" sz="2000" dirty="0"/>
          </a:p>
        </p:txBody>
      </p:sp>
      <p:sp>
        <p:nvSpPr>
          <p:cNvPr id="16" name="Овал 15"/>
          <p:cNvSpPr/>
          <p:nvPr/>
        </p:nvSpPr>
        <p:spPr>
          <a:xfrm>
            <a:off x="0" y="5072074"/>
            <a:ext cx="3143272" cy="135732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prstClr val="black"/>
                </a:solidFill>
                <a:ea typeface="+mj-ea"/>
                <a:cs typeface="+mj-cs"/>
              </a:rPr>
              <a:t>мнемотехника</a:t>
            </a:r>
            <a:endParaRPr lang="ru-RU" sz="2000" dirty="0"/>
          </a:p>
        </p:txBody>
      </p:sp>
      <p:sp>
        <p:nvSpPr>
          <p:cNvPr id="17" name="Овал 16"/>
          <p:cNvSpPr/>
          <p:nvPr/>
        </p:nvSpPr>
        <p:spPr>
          <a:xfrm>
            <a:off x="5800676" y="5000636"/>
            <a:ext cx="3343324" cy="135732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0000"/>
                </a:solidFill>
                <a:ea typeface="Times New Roman"/>
                <a:cs typeface="Times New Roman"/>
              </a:rPr>
              <a:t>технология обучения детей составлению загадок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2857488" y="571480"/>
            <a:ext cx="3643338" cy="150019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prstClr val="black"/>
                </a:solidFill>
                <a:ea typeface="+mj-ea"/>
                <a:cs typeface="+mj-cs"/>
              </a:rPr>
              <a:t>Современные образовательные технологии</a:t>
            </a:r>
            <a:endParaRPr lang="ru-RU" sz="2400" dirty="0"/>
          </a:p>
        </p:txBody>
      </p:sp>
      <p:sp>
        <p:nvSpPr>
          <p:cNvPr id="9" name="Овал 8"/>
          <p:cNvSpPr/>
          <p:nvPr/>
        </p:nvSpPr>
        <p:spPr>
          <a:xfrm>
            <a:off x="6000728" y="2285992"/>
            <a:ext cx="3143272" cy="14287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00"/>
                </a:solidFill>
                <a:ea typeface="Times New Roman"/>
              </a:rPr>
              <a:t>технология  ТИКО - моделирования</a:t>
            </a:r>
            <a:endParaRPr lang="ru-RU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/>
          <a:lstStyle/>
          <a:p>
            <a:r>
              <a:rPr lang="ru-RU" sz="3200" b="1" dirty="0">
                <a:latin typeface="+mn-lt"/>
              </a:rPr>
              <a:t>Решение педсовета.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5568" y="1268760"/>
            <a:ext cx="8929718" cy="5857916"/>
          </a:xfrm>
        </p:spPr>
        <p:txBody>
          <a:bodyPr/>
          <a:lstStyle/>
          <a:p>
            <a:pPr lvl="0">
              <a:buNone/>
            </a:pPr>
            <a:r>
              <a:rPr lang="ru-RU" dirty="0"/>
              <a:t>1. Продолжить работу по годовой задаче в тесном сотрудничестве с родителями: во всех группах оформить информационные материалы, провести родительские собрания по развитию речи детей в условиях семьи.</a:t>
            </a:r>
          </a:p>
          <a:p>
            <a:pPr lvl="0">
              <a:buNone/>
            </a:pPr>
            <a:r>
              <a:rPr lang="ru-RU" dirty="0"/>
              <a:t>2. При  планировании совместной деятельности взрослого и ребенка продумывать более интересные формы работы с дошкольниками по развитию речи (например, викторины, вечера загадок, литературные гостиные, мини – спектакли ). </a:t>
            </a:r>
          </a:p>
          <a:p>
            <a:pPr lvl="0"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379</Words>
  <Application>Microsoft Office PowerPoint</Application>
  <PresentationFormat>Экран (4:3)</PresentationFormat>
  <Paragraphs>45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1_Тема Office</vt:lpstr>
      <vt:lpstr>1_Аспект</vt:lpstr>
      <vt:lpstr>Тема Office</vt:lpstr>
      <vt:lpstr>Презентация PowerPoint</vt:lpstr>
      <vt:lpstr>План педсовета</vt:lpstr>
      <vt:lpstr>Согласно Федеральному Государственному Образовательному Стандарту Дошкольного Образования «Речевое развитие» включает: </vt:lpstr>
      <vt:lpstr>Построение образовательного процесса должно основываться на адекватных возрасту формах работы с детьми. Выбор технологий, методов, приёмов зависит от контингента воспитанников, оснащенности дошкольного учреждения, от опыта и творческого подхода педагога.</vt:lpstr>
      <vt:lpstr>Презентация PowerPoint</vt:lpstr>
      <vt:lpstr>Решение педсовета.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Пользователь</cp:lastModifiedBy>
  <cp:revision>63</cp:revision>
  <cp:lastPrinted>2019-04-03T19:53:50Z</cp:lastPrinted>
  <dcterms:created xsi:type="dcterms:W3CDTF">2019-04-03T17:18:13Z</dcterms:created>
  <dcterms:modified xsi:type="dcterms:W3CDTF">2023-01-23T08:15:20Z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1543818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