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303" r:id="rId4"/>
    <p:sldId id="345" r:id="rId5"/>
    <p:sldId id="298" r:id="rId6"/>
    <p:sldId id="293" r:id="rId7"/>
    <p:sldId id="295" r:id="rId8"/>
    <p:sldId id="294" r:id="rId9"/>
    <p:sldId id="290" r:id="rId10"/>
    <p:sldId id="291" r:id="rId11"/>
    <p:sldId id="280" r:id="rId12"/>
    <p:sldId id="281" r:id="rId13"/>
    <p:sldId id="340" r:id="rId14"/>
    <p:sldId id="273" r:id="rId15"/>
    <p:sldId id="275" r:id="rId16"/>
    <p:sldId id="288" r:id="rId17"/>
    <p:sldId id="350" r:id="rId18"/>
    <p:sldId id="297" r:id="rId19"/>
    <p:sldId id="336" r:id="rId20"/>
    <p:sldId id="301" r:id="rId21"/>
    <p:sldId id="339" r:id="rId22"/>
    <p:sldId id="347" r:id="rId23"/>
    <p:sldId id="348" r:id="rId24"/>
    <p:sldId id="299" r:id="rId25"/>
    <p:sldId id="351" r:id="rId26"/>
    <p:sldId id="34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303"/>
            <p14:sldId id="345"/>
            <p14:sldId id="298"/>
            <p14:sldId id="293"/>
            <p14:sldId id="295"/>
            <p14:sldId id="294"/>
            <p14:sldId id="290"/>
            <p14:sldId id="291"/>
            <p14:sldId id="280"/>
            <p14:sldId id="281"/>
            <p14:sldId id="340"/>
            <p14:sldId id="273"/>
            <p14:sldId id="275"/>
            <p14:sldId id="288"/>
            <p14:sldId id="350"/>
            <p14:sldId id="297"/>
            <p14:sldId id="336"/>
            <p14:sldId id="301"/>
            <p14:sldId id="339"/>
            <p14:sldId id="347"/>
            <p14:sldId id="348"/>
            <p14:sldId id="299"/>
            <p14:sldId id="351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AD2"/>
    <a:srgbClr val="3A5896"/>
    <a:srgbClr val="EB752B"/>
    <a:srgbClr val="F1F1F1"/>
    <a:srgbClr val="C6D4DF"/>
    <a:srgbClr val="F3F0ED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8B3A8-FCC5-4753-9038-C05AF366B6D0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934A-5E9B-4C00-8EA7-736176224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87D5-623B-4804-8DD4-3434F26D82C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6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F5526BA-FB02-4F71-89B9-6AF97F50C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18D0D0D-7A82-4C04-99A2-02C06EAA2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349C5A4D-E20C-4291-8B4E-028B1387C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0E93-7613-49A9-929C-624EBA0EFF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89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83B1FBF7-85B1-4B71-8EA1-518978A3E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F67A3BA-0308-46EF-8390-C7C7C8BD1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172A4FC7-4AB8-4815-9030-CD804F7D2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CE7C-4DE9-41C8-B35A-437F6A033E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2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melkie.net/wp-content/uploads/2018/03/zhetony-dlya-myshey-v-podvizhnoy-igre.jpg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85138" y="243099"/>
            <a:ext cx="8609829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совет</a:t>
            </a:r>
          </a:p>
          <a:p>
            <a:endParaRPr lang="en-US" sz="36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19CA1-FB34-45EB-A9A3-B0A3FF218F80}"/>
              </a:ext>
            </a:extLst>
          </p:cNvPr>
          <p:cNvSpPr txBox="1"/>
          <p:nvPr/>
        </p:nvSpPr>
        <p:spPr>
          <a:xfrm>
            <a:off x="41798" y="431266"/>
            <a:ext cx="89961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  блоков </a:t>
            </a:r>
            <a:r>
              <a:rPr lang="ru-RU" sz="25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Дьеныша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совместной деятельности взрослого и ребенка»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SCF5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714776" cy="277584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1" name="Picture 3" descr="DSCF593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79"/>
            <a:ext cx="3714777" cy="278608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2" name="Picture 4" descr="DSCF5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725761" cy="278447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3" name="Picture 5" descr="DSCF59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3727926" cy="27987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B17EBB1-F9A3-4FC4-90CC-2A23C1CEA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абстрагирование свойств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id="{78EB2103-B976-496F-B29A-B14525DB53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4663" y="1179513"/>
            <a:ext cx="4179887" cy="48244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клад»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«Угадай-ка»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муравьишкам»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«Автотрасса»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«Необычные фигуры»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чей гараж?»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«Построим дом» </a:t>
            </a:r>
          </a:p>
        </p:txBody>
      </p:sp>
      <p:pic>
        <p:nvPicPr>
          <p:cNvPr id="14341" name="Picture 15">
            <a:extLst>
              <a:ext uri="{FF2B5EF4-FFF2-40B4-BE49-F238E27FC236}">
                <a16:creationId xmlns:a16="http://schemas.microsoft.com/office/drawing/2014/main" id="{C5CE77F6-01C3-40B6-80FA-5838FB69F8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328738"/>
            <a:ext cx="403860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>
            <a:extLst>
              <a:ext uri="{FF2B5EF4-FFF2-40B4-BE49-F238E27FC236}">
                <a16:creationId xmlns:a16="http://schemas.microsoft.com/office/drawing/2014/main" id="{FF0BDC37-11B6-4890-A062-71E3BEAA2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884C7C72-B457-4C49-B223-B68354978B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5043" y="908738"/>
            <a:ext cx="3751263" cy="42814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«Дорожки»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«Рыбки в пруду»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«Дружат не дружат»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«Домино»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пару»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«Две дорожки»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«Дружат – не дружат»</a:t>
            </a:r>
          </a:p>
        </p:txBody>
      </p:sp>
      <p:pic>
        <p:nvPicPr>
          <p:cNvPr id="7" name="Picture 4" descr="DSCF5882">
            <a:extLst>
              <a:ext uri="{FF2B5EF4-FFF2-40B4-BE49-F238E27FC236}">
                <a16:creationId xmlns:a16="http://schemas.microsoft.com/office/drawing/2014/main" id="{1BE075E7-13CA-4C96-891A-4C9B6C31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76" t="15868" r="9265"/>
          <a:stretch>
            <a:fillRect/>
          </a:stretch>
        </p:blipFill>
        <p:spPr bwMode="auto">
          <a:xfrm>
            <a:off x="4572000" y="1016584"/>
            <a:ext cx="3388506" cy="249534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5" descr="http://www.maam.ru/upload/blogs/detsad-117335-1459680480.jpg">
            <a:extLst>
              <a:ext uri="{FF2B5EF4-FFF2-40B4-BE49-F238E27FC236}">
                <a16:creationId xmlns:a16="http://schemas.microsoft.com/office/drawing/2014/main" id="{308E1040-6C43-4594-9626-3A846D72D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1"/>
          <a:stretch>
            <a:fillRect/>
          </a:stretch>
        </p:blipFill>
        <p:spPr bwMode="auto">
          <a:xfrm>
            <a:off x="3585679" y="3971718"/>
            <a:ext cx="4220466" cy="2495343"/>
          </a:xfrm>
          <a:prstGeom prst="rect">
            <a:avLst/>
          </a:prstGeom>
          <a:noFill/>
          <a:ln w="9525" cmpd="thickThin">
            <a:solidFill>
              <a:srgbClr val="000000">
                <a:alpha val="98822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5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5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5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" y="131763"/>
            <a:ext cx="8229600" cy="43971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признаков (кодирование, декодирование)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4257676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игр с детьми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5-6 лет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понадобятся карточки-символы: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обозначением цвета : кляксы красная, синяя, желтая;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обозначения формы: круг, квадрат, треугольник, прямоугольник;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обозначения размера: большая фигура обозначается домиком с окошком, домик без окошка -маленькая фигура;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обозначения толщины: толстая фигура обозначается толстым человечком, тонкая – худым.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Дьенеш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3568179" cy="50006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80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4557"/>
            <a:ext cx="3982278" cy="34026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«Найди свой домик»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«Какой фигуры не хватает»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«Засели домик»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«Продолжи ряд»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«Какой блок лишний»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«Описание блока»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«Волшебный кубик»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SCF5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211392"/>
            <a:ext cx="2902226" cy="217640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2" descr="Дьенеш7">
            <a:extLst>
              <a:ext uri="{FF2B5EF4-FFF2-40B4-BE49-F238E27FC236}">
                <a16:creationId xmlns:a16="http://schemas.microsoft.com/office/drawing/2014/main" id="{57A76717-F3C2-4EEF-B5A5-D9F25D8E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1769" y="2519832"/>
            <a:ext cx="4436858" cy="19503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2" descr="DSCF5942">
            <a:extLst>
              <a:ext uri="{FF2B5EF4-FFF2-40B4-BE49-F238E27FC236}">
                <a16:creationId xmlns:a16="http://schemas.microsoft.com/office/drawing/2014/main" id="{ADEAC38D-EFD7-4C45-8836-3E3CB76A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5700" r="1428" b="28752"/>
          <a:stretch>
            <a:fillRect/>
          </a:stretch>
        </p:blipFill>
        <p:spPr bwMode="auto">
          <a:xfrm>
            <a:off x="2643174" y="4716649"/>
            <a:ext cx="3857652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Rectangle 12">
            <a:extLst>
              <a:ext uri="{FF2B5EF4-FFF2-40B4-BE49-F238E27FC236}">
                <a16:creationId xmlns:a16="http://schemas.microsoft.com/office/drawing/2014/main" id="{DC233EC3-A3FE-4A3D-8610-5441FA3E5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действия и операции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(игры с кругами Эйлера)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909AF37B-895E-4A0C-97E8-0BF7FA04C6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85812" y="1328738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Блоки-1»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Блоки-2»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Блоки-3»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«Построим дом»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«Сократи слово»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фигуру»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без слов»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фигурам выбраться из леса»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DSCF5941">
            <a:extLst>
              <a:ext uri="{FF2B5EF4-FFF2-40B4-BE49-F238E27FC236}">
                <a16:creationId xmlns:a16="http://schemas.microsoft.com/office/drawing/2014/main" id="{DC6DA21D-8A91-4F95-852A-BBE035B965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913" y="1686914"/>
            <a:ext cx="4038600" cy="302731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>
            <a:extLst>
              <a:ext uri="{FF2B5EF4-FFF2-40B4-BE49-F238E27FC236}">
                <a16:creationId xmlns:a16="http://schemas.microsoft.com/office/drawing/2014/main" id="{A4217775-6CA6-45A8-904B-C9F7069B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966" y="308923"/>
            <a:ext cx="549302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 дорожку»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E160A6-92A3-45C9-90B5-89A9F5A803B3}"/>
              </a:ext>
            </a:extLst>
          </p:cNvPr>
          <p:cNvSpPr/>
          <p:nvPr/>
        </p:nvSpPr>
        <p:spPr>
          <a:xfrm>
            <a:off x="91789" y="3572126"/>
            <a:ext cx="9144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5497FE8F-DE7C-4704-8179-2FB2BE0A9E68}"/>
              </a:ext>
            </a:extLst>
          </p:cNvPr>
          <p:cNvSpPr/>
          <p:nvPr/>
        </p:nvSpPr>
        <p:spPr>
          <a:xfrm>
            <a:off x="244901" y="1206614"/>
            <a:ext cx="1060704" cy="914400"/>
          </a:xfrm>
          <a:prstGeom prst="triangl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933D2C-D575-4DB6-AE44-8E3847699418}"/>
              </a:ext>
            </a:extLst>
          </p:cNvPr>
          <p:cNvSpPr/>
          <p:nvPr/>
        </p:nvSpPr>
        <p:spPr>
          <a:xfrm>
            <a:off x="2299431" y="1206614"/>
            <a:ext cx="157701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38D656F-8424-451A-BF6E-6451413E8DA7}"/>
              </a:ext>
            </a:extLst>
          </p:cNvPr>
          <p:cNvSpPr/>
          <p:nvPr/>
        </p:nvSpPr>
        <p:spPr>
          <a:xfrm>
            <a:off x="2684322" y="3582906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9C202FD-A69F-42B1-A88C-2A3166AB7322}"/>
              </a:ext>
            </a:extLst>
          </p:cNvPr>
          <p:cNvCxnSpPr>
            <a:cxnSpLocks/>
          </p:cNvCxnSpPr>
          <p:nvPr/>
        </p:nvCxnSpPr>
        <p:spPr>
          <a:xfrm flipV="1">
            <a:off x="304537" y="2470519"/>
            <a:ext cx="530352" cy="908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DE86CE8-C13B-4FB7-8744-F9C493662B57}"/>
              </a:ext>
            </a:extLst>
          </p:cNvPr>
          <p:cNvCxnSpPr>
            <a:cxnSpLocks/>
          </p:cNvCxnSpPr>
          <p:nvPr/>
        </p:nvCxnSpPr>
        <p:spPr>
          <a:xfrm>
            <a:off x="1232453" y="1663814"/>
            <a:ext cx="101365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85BFB8A-BF13-46B3-923E-9D3738FC6BDA}"/>
              </a:ext>
            </a:extLst>
          </p:cNvPr>
          <p:cNvCxnSpPr>
            <a:cxnSpLocks/>
          </p:cNvCxnSpPr>
          <p:nvPr/>
        </p:nvCxnSpPr>
        <p:spPr>
          <a:xfrm>
            <a:off x="2981939" y="2331543"/>
            <a:ext cx="0" cy="9442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5F299C5-CE5F-4CB9-98F9-36B208B4C33D}"/>
              </a:ext>
            </a:extLst>
          </p:cNvPr>
          <p:cNvCxnSpPr>
            <a:cxnSpLocks/>
          </p:cNvCxnSpPr>
          <p:nvPr/>
        </p:nvCxnSpPr>
        <p:spPr>
          <a:xfrm flipH="1">
            <a:off x="1209251" y="4029326"/>
            <a:ext cx="1272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зрыв: 14 точек 10">
            <a:extLst>
              <a:ext uri="{FF2B5EF4-FFF2-40B4-BE49-F238E27FC236}">
                <a16:creationId xmlns:a16="http://schemas.microsoft.com/office/drawing/2014/main" id="{9D8D8189-84B2-4C23-B243-5A20650599D4}"/>
              </a:ext>
            </a:extLst>
          </p:cNvPr>
          <p:cNvSpPr/>
          <p:nvPr/>
        </p:nvSpPr>
        <p:spPr>
          <a:xfrm>
            <a:off x="6121180" y="1286858"/>
            <a:ext cx="1659191" cy="133473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id="{8FE231CE-FBF7-45CD-8FF9-8B4143B32488}"/>
              </a:ext>
            </a:extLst>
          </p:cNvPr>
          <p:cNvSpPr/>
          <p:nvPr/>
        </p:nvSpPr>
        <p:spPr>
          <a:xfrm>
            <a:off x="4815234" y="3044129"/>
            <a:ext cx="1460091" cy="15043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зрыв: 14 точек 12">
            <a:extLst>
              <a:ext uri="{FF2B5EF4-FFF2-40B4-BE49-F238E27FC236}">
                <a16:creationId xmlns:a16="http://schemas.microsoft.com/office/drawing/2014/main" id="{609109F1-2BC5-4421-883E-757C91BC9CCA}"/>
              </a:ext>
            </a:extLst>
          </p:cNvPr>
          <p:cNvSpPr/>
          <p:nvPr/>
        </p:nvSpPr>
        <p:spPr>
          <a:xfrm>
            <a:off x="7592120" y="3098945"/>
            <a:ext cx="1460091" cy="1504336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85EBA93-DFA5-417C-B2A5-0B80640594A5}"/>
              </a:ext>
            </a:extLst>
          </p:cNvPr>
          <p:cNvCxnSpPr>
            <a:cxnSpLocks/>
          </p:cNvCxnSpPr>
          <p:nvPr/>
        </p:nvCxnSpPr>
        <p:spPr>
          <a:xfrm flipV="1">
            <a:off x="5871098" y="2530559"/>
            <a:ext cx="500163" cy="394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B7A0C17-539E-4BE1-A596-66F72A1BB94A}"/>
              </a:ext>
            </a:extLst>
          </p:cNvPr>
          <p:cNvCxnSpPr>
            <a:cxnSpLocks/>
          </p:cNvCxnSpPr>
          <p:nvPr/>
        </p:nvCxnSpPr>
        <p:spPr>
          <a:xfrm>
            <a:off x="7356148" y="2516383"/>
            <a:ext cx="508817" cy="5134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D686B8F-536D-4BD4-A82C-26A5A39BDE51}"/>
              </a:ext>
            </a:extLst>
          </p:cNvPr>
          <p:cNvCxnSpPr>
            <a:cxnSpLocks/>
          </p:cNvCxnSpPr>
          <p:nvPr/>
        </p:nvCxnSpPr>
        <p:spPr>
          <a:xfrm flipH="1" flipV="1">
            <a:off x="6121179" y="3813871"/>
            <a:ext cx="121283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F97CA-8EA8-4CD0-97BF-70DCD839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«Архитектор»</a:t>
            </a:r>
          </a:p>
        </p:txBody>
      </p:sp>
      <p:pic>
        <p:nvPicPr>
          <p:cNvPr id="1026" name="Picture 2" descr="https://www.maam.ru/upload/blogs/detsad-775574-1472979966.jpg">
            <a:extLst>
              <a:ext uri="{FF2B5EF4-FFF2-40B4-BE49-F238E27FC236}">
                <a16:creationId xmlns:a16="http://schemas.microsoft.com/office/drawing/2014/main" id="{1642219F-00DD-4FA7-BD9D-DDEAB1F760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7" y="590450"/>
            <a:ext cx="8799487" cy="62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yslide.ru/documents_4/51922ac432d626196b4a469a1a304378/img13.jpg">
            <a:extLst>
              <a:ext uri="{FF2B5EF4-FFF2-40B4-BE49-F238E27FC236}">
                <a16:creationId xmlns:a16="http://schemas.microsoft.com/office/drawing/2014/main" id="{1B01B5B0-4D7E-4640-9AC2-DF13A65C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2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41C4A-5A37-4CE7-886F-F7E843AF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256621-9004-4806-933C-87E781134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349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BE7C8E74-1BCB-4528-B4E0-D72EFAA6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91" y="3207026"/>
            <a:ext cx="38782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4">
            <a:extLst>
              <a:ext uri="{FF2B5EF4-FFF2-40B4-BE49-F238E27FC236}">
                <a16:creationId xmlns:a16="http://schemas.microsoft.com/office/drawing/2014/main" id="{DB6E6E06-6EF7-4186-9679-4066D8E72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30" y="161304"/>
            <a:ext cx="8638139" cy="22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«Поиск клада»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(вариант игры «да – нет»)</a:t>
            </a:r>
          </a:p>
          <a:p>
            <a:pPr marL="285750" indent="-285750" eaLnBrk="1" hangingPunct="1">
              <a:buFontTx/>
              <a:buChar char="-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одним из блоков спрятать клад ( монетка, конфетка, фишка и т.д.), которая отдается отгадавшему.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вопрос о признаке (цвете, форме, размере, толщине), на который ведущий отвечает «да», или «нет».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память с прямым доступом 1">
            <a:extLst>
              <a:ext uri="{FF2B5EF4-FFF2-40B4-BE49-F238E27FC236}">
                <a16:creationId xmlns:a16="http://schemas.microsoft.com/office/drawing/2014/main" id="{DC657751-207E-487C-A92E-B1F9E4854444}"/>
              </a:ext>
            </a:extLst>
          </p:cNvPr>
          <p:cNvSpPr/>
          <p:nvPr/>
        </p:nvSpPr>
        <p:spPr>
          <a:xfrm rot="5400000">
            <a:off x="4976193" y="5015949"/>
            <a:ext cx="993910" cy="901148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23"/>
          <p:cNvSpPr>
            <a:spLocks noChangeShapeType="1"/>
          </p:cNvSpPr>
          <p:nvPr/>
        </p:nvSpPr>
        <p:spPr bwMode="gray">
          <a:xfrm>
            <a:off x="2454115" y="-3842172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98F4D7B-2189-4DA8-A22B-ECA93EBADE91}"/>
              </a:ext>
            </a:extLst>
          </p:cNvPr>
          <p:cNvSpPr txBox="1">
            <a:spLocks/>
          </p:cNvSpPr>
          <p:nvPr/>
        </p:nvSpPr>
        <p:spPr>
          <a:xfrm>
            <a:off x="214281" y="500042"/>
            <a:ext cx="8715437" cy="6143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 педсовета</a:t>
            </a:r>
          </a:p>
          <a:p>
            <a:pPr marL="0" indent="0" algn="just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1. Выступление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«Использование блоков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Дьеныша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совместной деятельности взрослого и ребенка»</a:t>
            </a:r>
          </a:p>
          <a:p>
            <a:pPr marL="457200" algn="r">
              <a:spcBef>
                <a:spcPts val="0"/>
              </a:spcBef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воспитатель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Вайдукова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И.А.</a:t>
            </a:r>
          </a:p>
          <a:p>
            <a:pPr indent="0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 Из опыта работы:</a:t>
            </a:r>
          </a:p>
          <a:p>
            <a:pPr indent="-342900" algn="just">
              <a:spcBef>
                <a:spcPts val="0"/>
              </a:spcBef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«Использование блоков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Дьеныша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работе с детьми раннего возраста» </a:t>
            </a:r>
          </a:p>
          <a:p>
            <a:pPr indent="-342900" algn="r">
              <a:spcBef>
                <a:spcPts val="0"/>
              </a:spcBef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 Копытова М.В.</a:t>
            </a:r>
          </a:p>
          <a:p>
            <a:pPr indent="-342900" algn="just">
              <a:spcBef>
                <a:spcPts val="0"/>
              </a:spcBef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«Логические блоки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Дьеныша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работе с детьми дошкольного возраста»</a:t>
            </a:r>
          </a:p>
          <a:p>
            <a:pPr indent="-342900" algn="r">
              <a:spcBef>
                <a:spcPts val="0"/>
              </a:spcBef>
              <a:tabLst>
                <a:tab pos="26289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Ст.воспитатель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Вайдукова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И.А.</a:t>
            </a:r>
          </a:p>
          <a:p>
            <a:pPr indent="-342900" algn="r">
              <a:spcBef>
                <a:spcPts val="0"/>
              </a:spcBef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 Коробова И.В.</a:t>
            </a:r>
          </a:p>
          <a:p>
            <a:pPr indent="-342900" algn="r">
              <a:spcBef>
                <a:spcPts val="0"/>
              </a:spcBef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Инструктор по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физ.культуре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Дик Н.С.</a:t>
            </a:r>
          </a:p>
          <a:p>
            <a:pPr marL="0" indent="0" algn="just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3. О создании рабочей группе по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календарного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21.</a:t>
            </a:r>
          </a:p>
          <a:p>
            <a:pPr marL="0"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воспитатель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Вайдукова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И.А.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4. Анализ результатов промежуточной диагностики воспитанников седьмого года жизни.</a:t>
            </a:r>
          </a:p>
          <a:p>
            <a:pPr algn="r"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 – психолог Мустафина А.П.</a:t>
            </a:r>
          </a:p>
          <a:p>
            <a:pPr marL="0" indent="0" algn="just"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5.Разное.</a:t>
            </a:r>
          </a:p>
          <a:p>
            <a:pPr marL="0" indent="0" algn="just">
              <a:buNone/>
              <a:tabLst>
                <a:tab pos="2628900" algn="l"/>
              </a:tabLst>
            </a:pP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tabLst>
                <a:tab pos="2628900" algn="l"/>
              </a:tabLst>
            </a:pP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6ACBF-F8DE-47A4-BFA4-291A233D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0"/>
            <a:ext cx="7453985" cy="6294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«Рассели по домикам»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37518E-3730-4E30-A644-8E760427D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605" y="629478"/>
            <a:ext cx="8090089" cy="499607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группировать блоки по признакам, воспринимать условия задачи на слух.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домики, в каждом домике будут жить блоки одного цвета или одного размера (детей можно разбить на группы).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 descr="C:\Documents and Settings\Татьяна\Рабочий стол\для работы\МО\post-236762-1268124846.jpg">
            <a:extLst>
              <a:ext uri="{FF2B5EF4-FFF2-40B4-BE49-F238E27FC236}">
                <a16:creationId xmlns:a16="http://schemas.microsoft.com/office/drawing/2014/main" id="{8FAE1EEE-8D15-4873-804D-1FA4F73CBB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6680" y="2017092"/>
            <a:ext cx="6317145" cy="421143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ello_html_m74427de2.jpg">
            <a:extLst>
              <a:ext uri="{FF2B5EF4-FFF2-40B4-BE49-F238E27FC236}">
                <a16:creationId xmlns:a16="http://schemas.microsoft.com/office/drawing/2014/main" id="{EF82E3D8-18AD-4621-A260-F49295BE00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39" y="130902"/>
            <a:ext cx="5303844" cy="672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0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«Подбери ключ к замку»</a:t>
            </a:r>
          </a:p>
          <a:p>
            <a:pPr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357694"/>
            <a:ext cx="8286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 </a:t>
            </a:r>
          </a:p>
        </p:txBody>
      </p:sp>
      <p:pic>
        <p:nvPicPr>
          <p:cNvPr id="24578" name="Picture 2" descr="DSCF5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63" y="1300006"/>
            <a:ext cx="4071966" cy="305884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4579" name="Picture 3" descr="DSCF58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385768"/>
            <a:ext cx="4154122" cy="31099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4977908" y="4788581"/>
            <a:ext cx="3429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Цвет, форма, толщина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069" y="4664564"/>
            <a:ext cx="3004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Цвет, форма, размер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1896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79"/>
            <a:ext cx="7972452" cy="1357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«Загадки»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4" name="Picture 2" descr="19"/>
          <p:cNvPicPr>
            <a:picLocks noChangeAspect="1" noChangeArrowheads="1"/>
          </p:cNvPicPr>
          <p:nvPr/>
        </p:nvPicPr>
        <p:blipFill>
          <a:blip r:embed="rId2" cstate="print"/>
          <a:srcRect r="12000"/>
          <a:stretch>
            <a:fillRect/>
          </a:stretch>
        </p:blipFill>
        <p:spPr bwMode="auto">
          <a:xfrm>
            <a:off x="2030252" y="1526861"/>
            <a:ext cx="5748773" cy="46029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84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3A14BA0-3C3F-48BF-AA42-58AE88F5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389" y="1386710"/>
            <a:ext cx="2949178" cy="38115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«Кошки – мышки»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«Космический корабль»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«Собираем урожай» («Рыбалка», «Перевозка грузов»)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Жетоны для ребят в роли мышей в подвижной игре">
            <a:hlinkClick r:id="rId2"/>
            <a:extLst>
              <a:ext uri="{FF2B5EF4-FFF2-40B4-BE49-F238E27FC236}">
                <a16:creationId xmlns:a16="http://schemas.microsoft.com/office/drawing/2014/main" id="{48BA00E6-256E-45BD-8456-FCB333A267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3383"/>
          <a:stretch/>
        </p:blipFill>
        <p:spPr bwMode="auto">
          <a:xfrm>
            <a:off x="4799667" y="1323894"/>
            <a:ext cx="3714492" cy="3937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9BDCF1-2610-48F7-B7F0-D3FC3D8ED26C}"/>
              </a:ext>
            </a:extLst>
          </p:cNvPr>
          <p:cNvSpPr/>
          <p:nvPr/>
        </p:nvSpPr>
        <p:spPr>
          <a:xfrm>
            <a:off x="768627" y="455401"/>
            <a:ext cx="7991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и подвижные игры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62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23"/>
          <p:cNvSpPr>
            <a:spLocks noChangeShapeType="1"/>
          </p:cNvSpPr>
          <p:nvPr/>
        </p:nvSpPr>
        <p:spPr bwMode="gray">
          <a:xfrm>
            <a:off x="2454115" y="-3842172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98F4D7B-2189-4DA8-A22B-ECA93EBADE91}"/>
              </a:ext>
            </a:extLst>
          </p:cNvPr>
          <p:cNvSpPr txBox="1">
            <a:spLocks/>
          </p:cNvSpPr>
          <p:nvPr/>
        </p:nvSpPr>
        <p:spPr>
          <a:xfrm>
            <a:off x="214281" y="198784"/>
            <a:ext cx="8715437" cy="6444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педсовета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1. Внедрить пособие «Логические блоки </a:t>
            </a:r>
            <a:r>
              <a:rPr lang="ru-RU" sz="20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Дьеныша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в совместную деятельность взрослого и ребенка.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Ответственные:</a:t>
            </a:r>
          </a:p>
          <a:p>
            <a:pPr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воспитатель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Вайдукова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И.А.,</a:t>
            </a:r>
          </a:p>
          <a:p>
            <a:pPr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воспитатели групп</a:t>
            </a:r>
          </a:p>
          <a:p>
            <a:pPr marL="685800" indent="-457200">
              <a:spcBef>
                <a:spcPts val="0"/>
              </a:spcBef>
              <a:buAutoNum type="arabicPeriod" startAt="2"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Принять к сведению и использовать в работе опыт коллег. </a:t>
            </a:r>
          </a:p>
          <a:p>
            <a:pPr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Ответственные:</a:t>
            </a:r>
          </a:p>
          <a:p>
            <a:pPr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воспитатели групп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  <a:tabLst>
                <a:tab pos="2628900" algn="l"/>
              </a:tabLs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3. Утвердить состав рабочей группы по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разработке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календарного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воспитательной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21.</a:t>
            </a:r>
          </a:p>
          <a:p>
            <a:pPr marL="0"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Ответственные:</a:t>
            </a:r>
          </a:p>
          <a:p>
            <a:pPr marL="0" indent="0" algn="r"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воспитатель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Вайдукова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И.А.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4. Результатов промежуточной диагностики воспитанников седьмого года жизни принять к сведению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Ответственные: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воспитатели групп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2628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Информацию принять к сведению.</a:t>
            </a:r>
          </a:p>
          <a:p>
            <a:pPr algn="r">
              <a:tabLst>
                <a:tab pos="26289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tabLst>
                <a:tab pos="2628900" algn="l"/>
              </a:tabLst>
            </a:pPr>
            <a:endParaRPr lang="ru-RU" sz="2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tabLst>
                <a:tab pos="2628900" algn="l"/>
              </a:tabLst>
            </a:pP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5704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7245" y="274637"/>
            <a:ext cx="3664755" cy="571515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представляют собой набор из 48 геометрических фигур: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а) четырех форм (круг, треугольник, квадрат, прямоугольник);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б) четырех цветов (красный, синий, желтый);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в) двух размеров (большой, маленький);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г) двух видов толщины (толстый, тонкий).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363" name="Picture 3" descr="E:\Documents and Settings\Свет2ана\Рабочий стол\2 млад гр\блоки дьенеша\фото бло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045" y="974426"/>
            <a:ext cx="3643338" cy="36433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8695" y="251791"/>
            <a:ext cx="6786610" cy="178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 набор «Давайте вместе поиграем» включены плоские логические фигуры, которые повторяют блоки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 специальные карточки с символами свойств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Documents and Settings\Свет2ана\Рабочий стол\2 млад гр\блоки дьенеша\сканы\6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445" y="1986674"/>
            <a:ext cx="2500330" cy="34750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356" y="2008375"/>
            <a:ext cx="2246021" cy="34813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E:\Documents and Settings\Свет2ана\Local Settings\Temporary Internet Files\Content.Word\8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776" y="2036369"/>
            <a:ext cx="2071702" cy="35004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85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EAB1E-C839-4EEE-944A-8EC8F2C6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B53128-D6AA-4936-9DB8-F53CC9D3A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</p:spPr>
      </p:pic>
    </p:spTree>
    <p:extLst>
      <p:ext uri="{BB962C8B-B14F-4D97-AF65-F5344CB8AC3E}">
        <p14:creationId xmlns:p14="http://schemas.microsoft.com/office/powerpoint/2010/main" val="242695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Альбомы для детей 2-4 лет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Татьяна\Рабочий стол\для работы\МО\albom-k-blokam-denesha-dlja-samyh-malenkih-2-3-goda800x800q80.v12922971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834" y="886015"/>
            <a:ext cx="3343884" cy="2357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7" descr="C:\Documents and Settings\Татьяна\Рабочий стол\для работы\МО\albom_42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900" y="886015"/>
            <a:ext cx="3643338" cy="23973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6" descr="C:\Documents and Settings\Татьяна\Рабочий стол\для работы\МО\6491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1834" y="3529783"/>
            <a:ext cx="3571900" cy="254519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E:\Documents and Settings\Свет2ана\Local Settings\Temporary Internet Files\Content.Word\15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8900" y="3574647"/>
            <a:ext cx="3643338" cy="2500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Альбомы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Удивляйка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/>
          </a:p>
        </p:txBody>
      </p:sp>
      <p:pic>
        <p:nvPicPr>
          <p:cNvPr id="4" name="Picture 6" descr="C:\Documents and Settings\Татьяна\Рабочий стол\для работы\МО\16357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053" y="1241786"/>
            <a:ext cx="3571900" cy="2553909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9" descr="C:\Documents and Settings\Татьяна\Рабочий стол\для работы\МО\udivlyayk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4" y="1241786"/>
            <a:ext cx="3637580" cy="2573337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8" descr="C:\Documents and Settings\Татьяна\Рабочий стол\для работы\МО\980944f2fbba8359ae7311b01c5d29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5053" y="4000504"/>
            <a:ext cx="3571900" cy="2518647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10" descr="C:\Documents and Settings\Татьяна\Рабочий стол\для работы\МО\Udivlyayka_4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0624" y="4000504"/>
            <a:ext cx="3571900" cy="2549834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6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Альбомы для детей 5-8 лет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4" name="Picture 6" descr="C:\Documents and Settings\Татьяна\Рабочий стол\для работы\МО\853-1340-thickb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694" y="897362"/>
            <a:ext cx="3054376" cy="261914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4" descr="C:\Documents and Settings\Татьяна\Рабочий стол\для работы\МО\albom_0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080" y="866054"/>
            <a:ext cx="3065756" cy="26817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7" descr="C:\Documents and Settings\Татьяна\Рабочий стол\для работы\МО\4729_40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5694" y="3786189"/>
            <a:ext cx="3111500" cy="266933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E:\Documents and Settings\Свет2ана\Рабочий стол\2 млад гр\блоки дьенеша\сканы\16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085" y="3692108"/>
            <a:ext cx="2000264" cy="28574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</a:t>
            </a:r>
            <a:b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983"/>
            <a:ext cx="8514522" cy="4797287"/>
          </a:xfrm>
        </p:spPr>
        <p:txBody>
          <a:bodyPr>
            <a:normAutofit/>
          </a:bodyPr>
          <a:lstStyle/>
          <a:p>
            <a:pPr algn="just" eaLnBrk="0" hangingPunc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Непосредственная образовательная деятельность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обеспечивают наглядность, системность и доступность, смену деятельности. </a:t>
            </a:r>
          </a:p>
          <a:p>
            <a:pPr algn="just" eaLnBrk="0" hangingPunc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Совместная и самостоятельная игровая деятельность (дидактические игры, настольно-печатные, подвижные, сюжетно-ролевые игры):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 подвижных играх (предметные ориентиры, обозначения домиков, дорожек, лабиринтов);</a:t>
            </a:r>
          </a:p>
          <a:p>
            <a:pPr algn="just" eaLnBrk="0" hangingPunc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как настольно-печатные (изготовить карты к играм “Рассели жильцов”, “Найди место фигуре”);</a:t>
            </a:r>
          </a:p>
          <a:p>
            <a:pPr algn="just" eaLnBrk="0" hangingPunc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сюжетно-ролевых играх: “Магазин” - деньги обозначаются блоками. “Почта” - адрес на доме обозначается кодовыми карточками. Аналогично, “Поезд” - билеты, места. </a:t>
            </a: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1730</TotalTime>
  <Words>743</Words>
  <Application>Microsoft Office PowerPoint</Application>
  <PresentationFormat>Экран (4:3)</PresentationFormat>
  <Paragraphs>126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Liberation Serif</vt:lpstr>
      <vt:lpstr>Times New Roman</vt:lpstr>
      <vt:lpstr>Wingdings</vt:lpstr>
      <vt:lpstr>Office Theme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Альбомы для детей 2-4 лет </vt:lpstr>
      <vt:lpstr> Альбомы «Удивляйка»</vt:lpstr>
      <vt:lpstr>Альбомы для детей 5-8 лет </vt:lpstr>
      <vt:lpstr>ФОРМЫ ОРГАНИЗАЦИИ РАБОТЫ С ЛОГИЧЕСКИМИ БЛОКАМИ </vt:lpstr>
      <vt:lpstr>Презентация PowerPoint</vt:lpstr>
      <vt:lpstr>Выявление и абстрагирование свойств</vt:lpstr>
      <vt:lpstr>Сравнение</vt:lpstr>
      <vt:lpstr>Моделирование признаков (кодирование, декодирование)</vt:lpstr>
      <vt:lpstr>Презентация PowerPoint</vt:lpstr>
      <vt:lpstr>Логические действия и операции (игры с кругами Эйлера)</vt:lpstr>
      <vt:lpstr>Презентация PowerPoint</vt:lpstr>
      <vt:lpstr>«Архитектор»</vt:lpstr>
      <vt:lpstr>Презентация PowerPoint</vt:lpstr>
      <vt:lpstr>Презентация PowerPoint</vt:lpstr>
      <vt:lpstr>«Рассели по домикам»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216</cp:revision>
  <dcterms:created xsi:type="dcterms:W3CDTF">2016-11-18T14:12:19Z</dcterms:created>
  <dcterms:modified xsi:type="dcterms:W3CDTF">2021-03-31T12:29:49Z</dcterms:modified>
</cp:coreProperties>
</file>