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2"/>
  </p:handoutMasterIdLst>
  <p:sldIdLst>
    <p:sldId id="256" r:id="rId2"/>
    <p:sldId id="260" r:id="rId3"/>
    <p:sldId id="280" r:id="rId4"/>
    <p:sldId id="281" r:id="rId5"/>
    <p:sldId id="282" r:id="rId6"/>
    <p:sldId id="262" r:id="rId7"/>
    <p:sldId id="264" r:id="rId8"/>
    <p:sldId id="274" r:id="rId9"/>
    <p:sldId id="275" r:id="rId10"/>
    <p:sldId id="279" r:id="rId11"/>
    <p:sldId id="265" r:id="rId12"/>
    <p:sldId id="266" r:id="rId13"/>
    <p:sldId id="269" r:id="rId14"/>
    <p:sldId id="268" r:id="rId15"/>
    <p:sldId id="270" r:id="rId16"/>
    <p:sldId id="283" r:id="rId17"/>
    <p:sldId id="285" r:id="rId18"/>
    <p:sldId id="284" r:id="rId19"/>
    <p:sldId id="286" r:id="rId20"/>
    <p:sldId id="28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2319"/>
    <a:srgbClr val="173A8D"/>
    <a:srgbClr val="003374"/>
    <a:srgbClr val="C9A093"/>
    <a:srgbClr val="F1F1F1"/>
    <a:srgbClr val="385592"/>
    <a:srgbClr val="3A5896"/>
    <a:srgbClr val="1D3C7A"/>
    <a:srgbClr val="213969"/>
    <a:srgbClr val="FF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-1315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906" y="1"/>
            <a:ext cx="7839635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144000" cy="1632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556199" y="2470637"/>
            <a:ext cx="4831307" cy="203295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dirty="0" smtClean="0">
                <a:latin typeface="Segoe Print" pitchFamily="2" charset="0"/>
              </a:rPr>
              <a:t>Формирование </a:t>
            </a:r>
            <a:r>
              <a:rPr lang="ru-RU" sz="2800" b="1" dirty="0" smtClean="0">
                <a:latin typeface="Segoe Print" pitchFamily="2" charset="0"/>
              </a:rPr>
              <a:t>экологической </a:t>
            </a:r>
            <a:r>
              <a:rPr lang="ru-RU" sz="2800" b="1" dirty="0" smtClean="0">
                <a:latin typeface="Segoe Print" pitchFamily="2" charset="0"/>
              </a:rPr>
              <a:t>культуры у детей </a:t>
            </a:r>
            <a:r>
              <a:rPr lang="ru-RU" sz="2800" b="1" dirty="0" smtClean="0">
                <a:latin typeface="Segoe Print" pitchFamily="2" charset="0"/>
              </a:rPr>
              <a:t>дошкольного возраста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b="1" dirty="0">
              <a:latin typeface="Segoe Print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214290"/>
            <a:ext cx="807249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21»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6000768"/>
            <a:ext cx="4572000" cy="6463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Краснотурьинск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89785" y="5256352"/>
            <a:ext cx="27432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Папст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О.В.</a:t>
            </a:r>
          </a:p>
        </p:txBody>
      </p:sp>
    </p:spTree>
    <p:extLst>
      <p:ext uri="{BB962C8B-B14F-4D97-AF65-F5344CB8AC3E}">
        <p14:creationId xmlns=""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7231" y="1239715"/>
            <a:ext cx="3255105" cy="2441329"/>
          </a:xfrm>
          <a:prstGeom prst="rect">
            <a:avLst/>
          </a:prstGeom>
          <a:noFill/>
          <a:ln w="31750" cmpd="thickThin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7" name="Заголовок 55"/>
          <p:cNvSpPr>
            <a:spLocks noGrp="1"/>
          </p:cNvSpPr>
          <p:nvPr>
            <p:ph type="title"/>
          </p:nvPr>
        </p:nvSpPr>
        <p:spPr>
          <a:xfrm>
            <a:off x="993531" y="290146"/>
            <a:ext cx="7851531" cy="870439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Словесные </a:t>
            </a:r>
            <a:r>
              <a:rPr lang="ru-RU" b="1" dirty="0" smtClean="0"/>
              <a:t>игры</a:t>
            </a:r>
            <a:endParaRPr lang="ru-RU" b="1" dirty="0"/>
          </a:p>
        </p:txBody>
      </p:sp>
      <p:pic>
        <p:nvPicPr>
          <p:cNvPr id="17410" name="Picture 2" descr="D:\Флешка\OLESYA_MOBI\Работа садик 21\Экология\Фото для презентации\IMG_20220526_102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0532" y="4089170"/>
            <a:ext cx="4394528" cy="2021483"/>
          </a:xfrm>
          <a:prstGeom prst="rect">
            <a:avLst/>
          </a:prstGeom>
          <a:noFill/>
          <a:ln w="31750" cmpd="thickThin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158354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0220721_1105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825" y="1488019"/>
            <a:ext cx="4571138" cy="2102723"/>
          </a:xfrm>
          <a:prstGeom prst="rect">
            <a:avLst/>
          </a:prstGeom>
          <a:ln w="31750" cmpd="thickThin">
            <a:solidFill>
              <a:schemeClr val="accent6">
                <a:lumMod val="50000"/>
              </a:schemeClr>
            </a:solidFill>
          </a:ln>
        </p:spPr>
      </p:pic>
      <p:sp>
        <p:nvSpPr>
          <p:cNvPr id="8" name="Заголовок 55"/>
          <p:cNvSpPr>
            <a:spLocks noGrp="1"/>
          </p:cNvSpPr>
          <p:nvPr>
            <p:ph type="title"/>
          </p:nvPr>
        </p:nvSpPr>
        <p:spPr>
          <a:xfrm>
            <a:off x="993531" y="290146"/>
            <a:ext cx="7851531" cy="870439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Подвижные </a:t>
            </a:r>
            <a:r>
              <a:rPr lang="ru-RU" b="1" dirty="0" smtClean="0"/>
              <a:t>игры</a:t>
            </a:r>
            <a:endParaRPr lang="ru-RU" b="1" dirty="0"/>
          </a:p>
        </p:txBody>
      </p:sp>
      <p:pic>
        <p:nvPicPr>
          <p:cNvPr id="9" name="Рисунок 8" descr="IMG_20220721_1104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3379" y="4005097"/>
            <a:ext cx="4579992" cy="2106796"/>
          </a:xfrm>
          <a:prstGeom prst="rect">
            <a:avLst/>
          </a:prstGeom>
          <a:ln w="31750" cmpd="thickThin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158354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D:\Фото работа\Лето все группы\IMG-20250829-WA02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869" y="1439983"/>
            <a:ext cx="2970000" cy="3960000"/>
          </a:xfrm>
          <a:prstGeom prst="rect">
            <a:avLst/>
          </a:prstGeom>
          <a:noFill/>
          <a:ln w="31750" cmpd="thickThin">
            <a:solidFill>
              <a:schemeClr val="accent6">
                <a:lumMod val="50000"/>
              </a:schemeClr>
            </a:solidFill>
          </a:ln>
        </p:spPr>
      </p:pic>
      <p:pic>
        <p:nvPicPr>
          <p:cNvPr id="15363" name="Picture 3" descr="D:\Флешка\OLESYA_MOBI\Фото работа\IMG-20230519-WA0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1545" y="1903276"/>
            <a:ext cx="3960000" cy="2960100"/>
          </a:xfrm>
          <a:prstGeom prst="rect">
            <a:avLst/>
          </a:prstGeom>
          <a:noFill/>
          <a:ln w="31750" cmpd="thickThin">
            <a:solidFill>
              <a:schemeClr val="accent6">
                <a:lumMod val="50000"/>
              </a:schemeClr>
            </a:solidFill>
          </a:ln>
        </p:spPr>
      </p:pic>
      <p:sp>
        <p:nvSpPr>
          <p:cNvPr id="7" name="Заголовок 55"/>
          <p:cNvSpPr>
            <a:spLocks noGrp="1"/>
          </p:cNvSpPr>
          <p:nvPr>
            <p:ph type="title"/>
          </p:nvPr>
        </p:nvSpPr>
        <p:spPr>
          <a:xfrm>
            <a:off x="993531" y="290146"/>
            <a:ext cx="7851531" cy="870439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Экспериментальные </a:t>
            </a:r>
            <a:r>
              <a:rPr lang="ru-RU" b="1" dirty="0" smtClean="0"/>
              <a:t>игры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158354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5"/>
          <p:cNvSpPr>
            <a:spLocks noGrp="1"/>
          </p:cNvSpPr>
          <p:nvPr>
            <p:ph type="title"/>
          </p:nvPr>
        </p:nvSpPr>
        <p:spPr>
          <a:xfrm>
            <a:off x="993531" y="290146"/>
            <a:ext cx="7851531" cy="870439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Мои игры и пособия</a:t>
            </a:r>
            <a:endParaRPr lang="ru-RU" b="1" dirty="0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0397" y="1239715"/>
            <a:ext cx="5478008" cy="5207489"/>
          </a:xfrm>
          <a:prstGeom prst="rect">
            <a:avLst/>
          </a:prstGeom>
          <a:noFill/>
          <a:ln w="31750" cmpd="thickThin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58354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09740" y="386833"/>
            <a:ext cx="75880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/>
              <a:t>Организация экскурсий и походов</a:t>
            </a:r>
            <a:endParaRPr lang="ru-RU" sz="4000" b="1" dirty="0"/>
          </a:p>
        </p:txBody>
      </p:sp>
      <p:pic>
        <p:nvPicPr>
          <p:cNvPr id="11268" name="Picture 4" descr="https://sun9-37.userapi.com/s/v1/ig2/cXmmTR89vwwFT4-bMnJGqdGFz806vi_8fHBpz5R1qAm5kmG_NTAbyozaeyDaP0ck4FXMqtn_a5ZYHoMFY9r0b4g6.jpg?quality=95&amp;as=32x43,48x64,72x96,108x144,160x213,240x320,360x480,480x640,540x720,640x853,720x959,1080x1439,1200x1599&amp;from=bu&amp;cs=1200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4925" y="1951891"/>
            <a:ext cx="2634698" cy="3510735"/>
          </a:xfrm>
          <a:prstGeom prst="rect">
            <a:avLst/>
          </a:prstGeom>
          <a:noFill/>
          <a:ln w="31750" cmpd="thickThin"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Picture 6" descr="IMG-20230906-WA00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1662" y="1944202"/>
            <a:ext cx="2647584" cy="3530111"/>
          </a:xfrm>
          <a:prstGeom prst="rect">
            <a:avLst/>
          </a:prstGeom>
          <a:noFill/>
          <a:ln w="31750" cmpd="thickThin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8354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46010" y="210988"/>
            <a:ext cx="641534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/>
              <a:t>Проведение экологических </a:t>
            </a:r>
            <a:endParaRPr lang="ru-RU" sz="4000" b="1" dirty="0" smtClean="0"/>
          </a:p>
          <a:p>
            <a:pPr algn="ctr"/>
            <a:r>
              <a:rPr lang="ru-RU" sz="4000" b="1" dirty="0" smtClean="0"/>
              <a:t>акций</a:t>
            </a:r>
            <a:endParaRPr lang="ru-RU" sz="4000" b="1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8561" y="1784838"/>
            <a:ext cx="5400000" cy="4050000"/>
          </a:xfrm>
          <a:prstGeom prst="rect">
            <a:avLst/>
          </a:prstGeom>
          <a:noFill/>
          <a:ln w="31750" cmpd="thickThin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58354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39715" y="134036"/>
            <a:ext cx="7438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/>
              <a:t>Использование </a:t>
            </a:r>
            <a:r>
              <a:rPr lang="ru-RU" sz="4000" b="1" dirty="0" smtClean="0"/>
              <a:t>ИКТ</a:t>
            </a:r>
            <a:endParaRPr lang="ru-RU" sz="4000" b="1" dirty="0"/>
          </a:p>
        </p:txBody>
      </p:sp>
      <p:pic>
        <p:nvPicPr>
          <p:cNvPr id="5" name="Рисунок 4" descr="C:\Users\heili\AppData\Local\Microsoft\Windows\INetCache\Content.Word\IMG_20230127_0936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903" y="1800207"/>
            <a:ext cx="3483982" cy="3378462"/>
          </a:xfrm>
          <a:prstGeom prst="rect">
            <a:avLst/>
          </a:prstGeom>
          <a:noFill/>
          <a:ln w="31750" cmpd="thickThin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" name="Рисунок 5" descr="16615823814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64989" y="1397976"/>
            <a:ext cx="2960078" cy="4238668"/>
          </a:xfrm>
          <a:prstGeom prst="rect">
            <a:avLst/>
          </a:prstGeom>
          <a:ln w="31750" cmpd="thickThin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39715" y="134036"/>
            <a:ext cx="74382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/>
              <a:t>Применение экологического театра и сказок на экологическую тематику</a:t>
            </a:r>
            <a:endParaRPr lang="ru-RU" sz="4000" b="1" dirty="0"/>
          </a:p>
        </p:txBody>
      </p:sp>
      <p:pic>
        <p:nvPicPr>
          <p:cNvPr id="7" name="Рисунок 6" descr="IMG_20220721_1051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93314" y="2854875"/>
            <a:ext cx="5220000" cy="2401200"/>
          </a:xfrm>
          <a:prstGeom prst="rect">
            <a:avLst/>
          </a:prstGeom>
          <a:ln w="31750" cmpd="thickThin"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Рисунок 8" descr="IMG_20220721_1052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3583" y="2642004"/>
            <a:ext cx="1282490" cy="2788022"/>
          </a:xfrm>
          <a:prstGeom prst="rect">
            <a:avLst/>
          </a:prstGeom>
          <a:ln w="31750" cmpd="thickThin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97331" y="219780"/>
            <a:ext cx="571207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/>
              <a:t>Организация </a:t>
            </a:r>
            <a:endParaRPr lang="ru-RU" sz="4000" b="1" dirty="0" smtClean="0"/>
          </a:p>
          <a:p>
            <a:pPr algn="ctr"/>
            <a:r>
              <a:rPr lang="ru-RU" sz="4000" b="1" dirty="0" smtClean="0"/>
              <a:t>проектной деятельности</a:t>
            </a:r>
            <a:endParaRPr lang="ru-RU" sz="4000" b="1" dirty="0"/>
          </a:p>
        </p:txBody>
      </p:sp>
      <p:pic>
        <p:nvPicPr>
          <p:cNvPr id="35842" name="Picture 2" descr="https://sun9-31.userapi.com/s/v1/if2/-9Hgdl9mCAThA2G9KcNxDYWL-9T-ja7hWqvnhWE5vtMUzyB4DuxrYcjeZcjv6GR1l67IAhmQdeEqg7KIc7oiY7kI.jpg?quality=95&amp;as=32x24,48x36,72x54,108x81,160x120,240x179,360x269,480x359,540x404,640x478,720x538,1080x807,1280x957,1440x1077,2560x1914&amp;from=bu&amp;cs=2560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4666" y="1992756"/>
            <a:ext cx="5322033" cy="3979051"/>
          </a:xfrm>
          <a:prstGeom prst="rect">
            <a:avLst/>
          </a:prstGeom>
          <a:noFill/>
          <a:ln w="25400" cmpd="thickThin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97976" y="988984"/>
            <a:ext cx="677007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Итогом </a:t>
            </a:r>
            <a:r>
              <a:rPr lang="ru-RU" sz="3200" dirty="0" smtClean="0"/>
              <a:t>экологического воспитания дошкольников становится экологическая культура ребёнка, которая включает знания о природе и умение использовать их в реальной жизни, в поведении, в разнообразной деятельности (в играх, труде, в быту).</a:t>
            </a:r>
            <a:endParaRPr lang="ru-RU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99" y="2048609"/>
            <a:ext cx="7517423" cy="1337732"/>
          </a:xfrm>
        </p:spPr>
        <p:txBody>
          <a:bodyPr>
            <a:noAutofit/>
          </a:bodyPr>
          <a:lstStyle/>
          <a:p>
            <a:pPr algn="just"/>
            <a:r>
              <a:rPr lang="en-US" sz="2400" dirty="0" smtClean="0"/>
              <a:t>         </a:t>
            </a:r>
            <a:r>
              <a:rPr lang="ru-RU" sz="3600" b="1" u="sng" dirty="0" smtClean="0"/>
              <a:t>Цель:</a:t>
            </a:r>
            <a:r>
              <a:rPr lang="ru-RU" sz="3600" b="1" dirty="0" smtClean="0"/>
              <a:t> </a:t>
            </a:r>
            <a:r>
              <a:rPr lang="ru-RU" sz="3600" dirty="0" smtClean="0"/>
              <a:t>заложить основы экологического сознания, научить детей любить и беречь природу, а также сформировать интерес к естественнонаучным знаниям.</a:t>
            </a:r>
            <a:br>
              <a:rPr lang="ru-RU" sz="3600" dirty="0" smtClean="0"/>
            </a:b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58354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42253" y="2048580"/>
            <a:ext cx="68884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i="1" dirty="0" smtClean="0"/>
              <a:t>Спасибо за внимание!</a:t>
            </a:r>
            <a:endParaRPr lang="ru-RU" sz="5400" b="1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04366" y="2461848"/>
            <a:ext cx="7408812" cy="13377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экологическом воспитании детей широко используются следующие </a:t>
            </a:r>
            <a:r>
              <a:rPr lang="ru-RU" u="sng" dirty="0" smtClean="0"/>
              <a:t>методы обучения</a:t>
            </a:r>
            <a:r>
              <a:rPr lang="ru-RU" dirty="0" smtClean="0"/>
              <a:t>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- наглядные</a:t>
            </a:r>
            <a:br>
              <a:rPr lang="ru-RU" dirty="0" smtClean="0"/>
            </a:br>
            <a:r>
              <a:rPr lang="ru-RU" dirty="0" smtClean="0"/>
              <a:t>- практические </a:t>
            </a:r>
            <a:br>
              <a:rPr lang="ru-RU" dirty="0" smtClean="0"/>
            </a:br>
            <a:r>
              <a:rPr lang="ru-RU" dirty="0" smtClean="0"/>
              <a:t>- словесные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8354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48327" y="360485"/>
            <a:ext cx="7408812" cy="624254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/>
              <a:t>Наглядные методы</a:t>
            </a:r>
            <a:endParaRPr lang="ru-RU" b="1" dirty="0"/>
          </a:p>
        </p:txBody>
      </p:sp>
      <p:pic>
        <p:nvPicPr>
          <p:cNvPr id="5" name="Рисунок 4" descr="IMG-20220201-WA00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155" y="1318845"/>
            <a:ext cx="2083776" cy="3788682"/>
          </a:xfrm>
          <a:prstGeom prst="rect">
            <a:avLst/>
          </a:prstGeom>
          <a:ln w="31750" cmpd="thickThin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Picture 2" descr="D:\Флешка\OLESYA_MOBI\Работа садик 21\Экология\Фото для презентации\IMG-20220316-WA00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3819" y="1318845"/>
            <a:ext cx="2146421" cy="3815861"/>
          </a:xfrm>
          <a:prstGeom prst="rect">
            <a:avLst/>
          </a:prstGeom>
          <a:noFill/>
          <a:ln w="31750" cmpd="thickThin">
            <a:solidFill>
              <a:schemeClr val="accent6">
                <a:lumMod val="50000"/>
              </a:schemeClr>
            </a:solidFill>
          </a:ln>
        </p:spPr>
      </p:pic>
      <p:pic>
        <p:nvPicPr>
          <p:cNvPr id="1029" name="Picture 5" descr="D:\Флешка\OLESYA_MOBI\Работа садик 21\Экология\Фото\IMG_20220316_1554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5211" y="2497015"/>
            <a:ext cx="2324652" cy="3814198"/>
          </a:xfrm>
          <a:prstGeom prst="rect">
            <a:avLst/>
          </a:prstGeom>
          <a:noFill/>
          <a:ln w="31750" cmpd="thickThin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158354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480212" y="369277"/>
            <a:ext cx="7408812" cy="624254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/>
              <a:t>Практические методы</a:t>
            </a:r>
            <a:endParaRPr lang="ru-RU" b="1" dirty="0"/>
          </a:p>
        </p:txBody>
      </p:sp>
      <p:pic>
        <p:nvPicPr>
          <p:cNvPr id="2051" name="Picture 3" descr="D:\Флешка\OLESYA_MOBI\Работа садик 21\Экология\Фото\IMG_20220309_155213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5569" y="1547445"/>
            <a:ext cx="2103767" cy="3832515"/>
          </a:xfrm>
          <a:prstGeom prst="rect">
            <a:avLst/>
          </a:prstGeom>
          <a:noFill/>
          <a:ln w="31750" cmpd="thickThin">
            <a:solidFill>
              <a:schemeClr val="accent6">
                <a:lumMod val="50000"/>
              </a:schemeClr>
            </a:solidFill>
          </a:ln>
        </p:spPr>
      </p:pic>
      <p:pic>
        <p:nvPicPr>
          <p:cNvPr id="2053" name="Picture 5" descr="D:\Флешка\OLESYA_MOBI\Работа садик 21\Экология\Фото для презентации\16539327425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9839" y="3701562"/>
            <a:ext cx="3245763" cy="1927139"/>
          </a:xfrm>
          <a:prstGeom prst="rect">
            <a:avLst/>
          </a:prstGeom>
          <a:noFill/>
          <a:ln w="31750" cmpd="thickThin">
            <a:solidFill>
              <a:schemeClr val="accent6">
                <a:lumMod val="50000"/>
              </a:schemeClr>
            </a:solidFill>
          </a:ln>
        </p:spPr>
      </p:pic>
      <p:pic>
        <p:nvPicPr>
          <p:cNvPr id="2055" name="Picture 7" descr="D:\Флешка\OLESYA_MOBI\Работа садик 21\Экология\Фото\IMG_20220318_1153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6707" y="1534013"/>
            <a:ext cx="3960000" cy="1821600"/>
          </a:xfrm>
          <a:prstGeom prst="rect">
            <a:avLst/>
          </a:prstGeom>
          <a:noFill/>
          <a:ln w="31750" cmpd="thickThin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1480212" y="369277"/>
            <a:ext cx="7408812" cy="624254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/>
              <a:t>Словесные методы</a:t>
            </a:r>
            <a:endParaRPr lang="ru-RU" b="1" dirty="0"/>
          </a:p>
        </p:txBody>
      </p:sp>
      <p:pic>
        <p:nvPicPr>
          <p:cNvPr id="10" name="Рисунок 9" descr="IMG_20220526_1434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9817" y="2110153"/>
            <a:ext cx="3181210" cy="3148696"/>
          </a:xfrm>
          <a:prstGeom prst="rect">
            <a:avLst/>
          </a:prstGeom>
          <a:ln w="31750" cmpd="thickThin">
            <a:solidFill>
              <a:schemeClr val="accent6">
                <a:lumMod val="50000"/>
              </a:schemeClr>
            </a:solidFill>
          </a:ln>
        </p:spPr>
      </p:pic>
      <p:pic>
        <p:nvPicPr>
          <p:cNvPr id="19458" name="Picture 2" descr="D:\Флешка\OLESYA_MOBI\Работа садик 21\Экология\Фото\IMG_20220317_1609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7438" y="1635048"/>
            <a:ext cx="1914770" cy="4162543"/>
          </a:xfrm>
          <a:prstGeom prst="rect">
            <a:avLst/>
          </a:prstGeom>
          <a:noFill/>
          <a:ln w="31750" cmpd="thickThin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158354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6"/>
          <p:cNvSpPr txBox="1">
            <a:spLocks/>
          </p:cNvSpPr>
          <p:nvPr/>
        </p:nvSpPr>
        <p:spPr>
          <a:xfrm>
            <a:off x="1010598" y="1433147"/>
            <a:ext cx="7843256" cy="3437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экологическом воспитании дошкольников широко используются разнообразные игры. В практике дошкольного воспитания применяются несколько групп игр.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354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Заголовок 55"/>
          <p:cNvSpPr>
            <a:spLocks noGrp="1"/>
          </p:cNvSpPr>
          <p:nvPr>
            <p:ph type="title"/>
          </p:nvPr>
        </p:nvSpPr>
        <p:spPr>
          <a:xfrm>
            <a:off x="1767254" y="1"/>
            <a:ext cx="6295292" cy="96715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Дидактические игры</a:t>
            </a:r>
            <a:endParaRPr lang="ru-RU" b="1" dirty="0"/>
          </a:p>
        </p:txBody>
      </p:sp>
      <p:pic>
        <p:nvPicPr>
          <p:cNvPr id="6" name="Рисунок 5" descr="IMG_20220530_1502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9666" y="967153"/>
            <a:ext cx="2256848" cy="1800000"/>
          </a:xfrm>
          <a:prstGeom prst="rect">
            <a:avLst/>
          </a:prstGeom>
          <a:ln w="31750" cmpd="thickThin"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Рисунок 6" descr="IMG_20220530_1503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1" y="4840852"/>
            <a:ext cx="2694131" cy="1800000"/>
          </a:xfrm>
          <a:prstGeom prst="rect">
            <a:avLst/>
          </a:prstGeom>
          <a:ln w="31750" cmpd="thickThin"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Рисунок 7" descr="IMG_20220530_1503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4855106"/>
            <a:ext cx="2691196" cy="1800000"/>
          </a:xfrm>
          <a:prstGeom prst="rect">
            <a:avLst/>
          </a:prstGeom>
          <a:ln w="31750" cmpd="thickThin">
            <a:solidFill>
              <a:schemeClr val="accent6">
                <a:lumMod val="50000"/>
              </a:schemeClr>
            </a:solidFill>
          </a:ln>
        </p:spPr>
      </p:pic>
      <p:pic>
        <p:nvPicPr>
          <p:cNvPr id="10" name="Рисунок 9" descr="IMG_20220530_1415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49439" y="975942"/>
            <a:ext cx="2205978" cy="1800000"/>
          </a:xfrm>
          <a:prstGeom prst="rect">
            <a:avLst/>
          </a:prstGeom>
          <a:ln w="31750" cmpd="thickThin">
            <a:solidFill>
              <a:schemeClr val="accent6">
                <a:lumMod val="50000"/>
              </a:schemeClr>
            </a:solidFill>
          </a:ln>
        </p:spPr>
      </p:pic>
      <p:pic>
        <p:nvPicPr>
          <p:cNvPr id="11" name="Рисунок 10" descr="IMG_20220530_1502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75182" y="2895088"/>
            <a:ext cx="2425109" cy="1800000"/>
          </a:xfrm>
          <a:prstGeom prst="rect">
            <a:avLst/>
          </a:prstGeom>
          <a:ln w="31750" cmpd="thickThin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158354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Заголовок 55"/>
          <p:cNvSpPr>
            <a:spLocks noGrp="1"/>
          </p:cNvSpPr>
          <p:nvPr>
            <p:ph type="title"/>
          </p:nvPr>
        </p:nvSpPr>
        <p:spPr>
          <a:xfrm>
            <a:off x="958362" y="175846"/>
            <a:ext cx="7851531" cy="870439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Настольно-печатные </a:t>
            </a:r>
            <a:r>
              <a:rPr lang="ru-RU" b="1" dirty="0" smtClean="0"/>
              <a:t>игры</a:t>
            </a:r>
            <a:endParaRPr lang="ru-RU" b="1" dirty="0"/>
          </a:p>
        </p:txBody>
      </p:sp>
      <p:pic>
        <p:nvPicPr>
          <p:cNvPr id="4" name="Рисунок 3" descr="IMG_20220530_1450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2" y="4660621"/>
            <a:ext cx="2593369" cy="1800000"/>
          </a:xfrm>
          <a:prstGeom prst="rect">
            <a:avLst/>
          </a:prstGeom>
          <a:ln w="31750" cmpd="thickThin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Рисунок 4" descr="IMG_20220530_1454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399" y="931987"/>
            <a:ext cx="2252935" cy="1800000"/>
          </a:xfrm>
          <a:prstGeom prst="rect">
            <a:avLst/>
          </a:prstGeom>
          <a:ln w="31750" cmpd="thickThin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Рисунок 5" descr="IMG_20220530_1456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30461" y="919160"/>
            <a:ext cx="2506304" cy="1800000"/>
          </a:xfrm>
          <a:prstGeom prst="rect">
            <a:avLst/>
          </a:prstGeom>
          <a:ln w="31750" cmpd="thickThin"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Рисунок 7" descr="IMG_20220530_1457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14414" y="4642340"/>
            <a:ext cx="2285218" cy="1800000"/>
          </a:xfrm>
          <a:prstGeom prst="rect">
            <a:avLst/>
          </a:prstGeom>
          <a:ln w="31750" cmpd="thickThin">
            <a:solidFill>
              <a:schemeClr val="accent6">
                <a:lumMod val="50000"/>
              </a:schemeClr>
            </a:solidFill>
          </a:ln>
        </p:spPr>
      </p:pic>
      <p:pic>
        <p:nvPicPr>
          <p:cNvPr id="10" name="Рисунок 9" descr="16539327425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0062" y="2455298"/>
            <a:ext cx="3031630" cy="1800000"/>
          </a:xfrm>
          <a:prstGeom prst="rect">
            <a:avLst/>
          </a:prstGeom>
          <a:ln w="31750" cmpd="thickThin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158354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581</TotalTime>
  <Words>151</Words>
  <Application>Microsoft Office PowerPoint</Application>
  <PresentationFormat>Экран (4:3)</PresentationFormat>
  <Paragraphs>27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Office Theme</vt:lpstr>
      <vt:lpstr>Формирование экологической культуры у детей дошкольного возраста </vt:lpstr>
      <vt:lpstr>         Цель: заложить основы экологического сознания, научить детей любить и беречь природу, а также сформировать интерес к естественнонаучным знаниям. </vt:lpstr>
      <vt:lpstr>В экологическом воспитании детей широко используются следующие методы обучения:  - наглядные - практические  - словесные. </vt:lpstr>
      <vt:lpstr>Наглядные методы</vt:lpstr>
      <vt:lpstr>Практические методы</vt:lpstr>
      <vt:lpstr>Словесные методы</vt:lpstr>
      <vt:lpstr>Слайд 7</vt:lpstr>
      <vt:lpstr>Дидактические игры</vt:lpstr>
      <vt:lpstr>Настольно-печатные игры</vt:lpstr>
      <vt:lpstr>Словесные игры</vt:lpstr>
      <vt:lpstr>Подвижные игры</vt:lpstr>
      <vt:lpstr>Экспериментальные игры</vt:lpstr>
      <vt:lpstr>Мои игры и пособия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PJSC "New Engineering Technologies"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O P</cp:lastModifiedBy>
  <cp:revision>73</cp:revision>
  <dcterms:created xsi:type="dcterms:W3CDTF">2016-11-18T14:12:19Z</dcterms:created>
  <dcterms:modified xsi:type="dcterms:W3CDTF">2025-10-29T09:33:02Z</dcterms:modified>
</cp:coreProperties>
</file>