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281" r:id="rId5"/>
    <p:sldId id="279" r:id="rId6"/>
    <p:sldId id="282" r:id="rId7"/>
    <p:sldId id="283" r:id="rId8"/>
    <p:sldId id="284" r:id="rId9"/>
    <p:sldId id="278" r:id="rId10"/>
    <p:sldId id="280" r:id="rId11"/>
    <p:sldId id="276" r:id="rId12"/>
    <p:sldId id="277" r:id="rId13"/>
    <p:sldId id="285" r:id="rId14"/>
    <p:sldId id="256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487" autoAdjust="0"/>
  </p:normalViewPr>
  <p:slideViewPr>
    <p:cSldViewPr>
      <p:cViewPr varScale="1">
        <p:scale>
          <a:sx n="89" d="100"/>
          <a:sy n="89" d="100"/>
        </p:scale>
        <p:origin x="128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91A71-3655-48C7-A615-36CB86E5EC0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55406D-D0CF-48D2-AADF-60290554093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ЗОЖ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553E72-DC15-413D-B5BB-120F67347E80}" type="parTrans" cxnId="{E5DF42BF-FB2E-4C47-A6BC-E6830765E1AD}">
      <dgm:prSet/>
      <dgm:spPr/>
      <dgm:t>
        <a:bodyPr/>
        <a:lstStyle/>
        <a:p>
          <a:endParaRPr lang="ru-RU"/>
        </a:p>
      </dgm:t>
    </dgm:pt>
    <dgm:pt modelId="{0284728F-BE3C-4C77-8CD2-CA812DB0F3EA}" type="sibTrans" cxnId="{E5DF42BF-FB2E-4C47-A6BC-E6830765E1AD}">
      <dgm:prSet/>
      <dgm:spPr/>
      <dgm:t>
        <a:bodyPr/>
        <a:lstStyle/>
        <a:p>
          <a:endParaRPr lang="ru-RU"/>
        </a:p>
      </dgm:t>
    </dgm:pt>
    <dgm:pt modelId="{A93BD817-E654-4CF9-8DE3-7D2F5D1FDE21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Валеологическое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просвещение родителей (законных представителей)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B7033-B06A-4F0D-B808-FEF64103DA59}" type="parTrans" cxnId="{B05B522D-4A7D-494E-AC18-B338ECE83CF1}">
      <dgm:prSet/>
      <dgm:spPr/>
      <dgm:t>
        <a:bodyPr/>
        <a:lstStyle/>
        <a:p>
          <a:endParaRPr lang="ru-RU"/>
        </a:p>
      </dgm:t>
    </dgm:pt>
    <dgm:pt modelId="{BC830C3D-2FD9-42F7-8DBD-6F8ED59AF709}" type="sibTrans" cxnId="{B05B522D-4A7D-494E-AC18-B338ECE83CF1}">
      <dgm:prSet/>
      <dgm:spPr/>
      <dgm:t>
        <a:bodyPr/>
        <a:lstStyle/>
        <a:p>
          <a:endParaRPr lang="ru-RU"/>
        </a:p>
      </dgm:t>
    </dgm:pt>
    <dgm:pt modelId="{E16C5A37-737F-4CE9-8B36-9633C56E7E8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4D6B77-3D66-4EB0-81B2-8A5D13863CE5}" type="parTrans" cxnId="{AA2DC044-3F7D-4762-90D9-E5CB6E5D844B}">
      <dgm:prSet/>
      <dgm:spPr/>
      <dgm:t>
        <a:bodyPr/>
        <a:lstStyle/>
        <a:p>
          <a:endParaRPr lang="ru-RU"/>
        </a:p>
      </dgm:t>
    </dgm:pt>
    <dgm:pt modelId="{18570C39-0CF0-43A6-9664-A35B0420E5E8}" type="sibTrans" cxnId="{AA2DC044-3F7D-4762-90D9-E5CB6E5D844B}">
      <dgm:prSet/>
      <dgm:spPr/>
      <dgm:t>
        <a:bodyPr/>
        <a:lstStyle/>
        <a:p>
          <a:endParaRPr lang="ru-RU"/>
        </a:p>
      </dgm:t>
    </dgm:pt>
    <dgm:pt modelId="{9B1D0588-E0A3-400B-AC2A-35CE619FDB7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 оздоровительные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80C98C-FB83-4547-8655-3170D4293BF6}" type="parTrans" cxnId="{BB155FAC-7A96-4FD8-A88F-05544BE28CE3}">
      <dgm:prSet/>
      <dgm:spPr/>
      <dgm:t>
        <a:bodyPr/>
        <a:lstStyle/>
        <a:p>
          <a:endParaRPr lang="ru-RU"/>
        </a:p>
      </dgm:t>
    </dgm:pt>
    <dgm:pt modelId="{45AB6045-2293-4607-BBCC-1FF9094CA74C}" type="sibTrans" cxnId="{BB155FAC-7A96-4FD8-A88F-05544BE28CE3}">
      <dgm:prSet/>
      <dgm:spPr/>
      <dgm:t>
        <a:bodyPr/>
        <a:lstStyle/>
        <a:p>
          <a:endParaRPr lang="ru-RU"/>
        </a:p>
      </dgm:t>
    </dgm:pt>
    <dgm:pt modelId="{D8802A39-845D-42CC-893D-EFE59C06267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Медико-профилактические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83101-1BB1-490E-91D5-F2706951A7C7}" type="parTrans" cxnId="{2D9F9949-1BAC-4F36-AEE9-7C63A6223B9A}">
      <dgm:prSet/>
      <dgm:spPr/>
      <dgm:t>
        <a:bodyPr/>
        <a:lstStyle/>
        <a:p>
          <a:endParaRPr lang="ru-RU"/>
        </a:p>
      </dgm:t>
    </dgm:pt>
    <dgm:pt modelId="{8B7E48BC-CDD2-48C5-9EF9-95E21AEB66F9}" type="sibTrans" cxnId="{2D9F9949-1BAC-4F36-AEE9-7C63A6223B9A}">
      <dgm:prSet/>
      <dgm:spPr/>
      <dgm:t>
        <a:bodyPr/>
        <a:lstStyle/>
        <a:p>
          <a:endParaRPr lang="ru-RU"/>
        </a:p>
      </dgm:t>
    </dgm:pt>
    <dgm:pt modelId="{0F345F78-7537-43FE-9B50-1465822A31A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обеспечения социально- психологического благополучия ребенка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2EDB8-D180-4F28-BD42-2F52399989A4}" type="parTrans" cxnId="{2D8A1E7A-84CE-4015-A8B0-971404AD57AF}">
      <dgm:prSet/>
      <dgm:spPr/>
      <dgm:t>
        <a:bodyPr/>
        <a:lstStyle/>
        <a:p>
          <a:endParaRPr lang="ru-RU"/>
        </a:p>
      </dgm:t>
    </dgm:pt>
    <dgm:pt modelId="{6E53B7D0-1C3F-4D9D-B57E-F8F2668D361B}" type="sibTrans" cxnId="{2D8A1E7A-84CE-4015-A8B0-971404AD57AF}">
      <dgm:prSet/>
      <dgm:spPr/>
      <dgm:t>
        <a:bodyPr/>
        <a:lstStyle/>
        <a:p>
          <a:endParaRPr lang="ru-RU"/>
        </a:p>
      </dgm:t>
    </dgm:pt>
    <dgm:pt modelId="{A75061C1-2744-4432-BEF4-134E86C5DC7B}" type="pres">
      <dgm:prSet presAssocID="{57091A71-3655-48C7-A615-36CB86E5EC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551312-05B3-45DA-BFC7-074041CF0878}" type="pres">
      <dgm:prSet presAssocID="{4255406D-D0CF-48D2-AADF-60290554093F}" presName="node" presStyleLbl="node1" presStyleIdx="0" presStyleCnt="6" custScaleY="97100" custLinFactX="8417" custLinFactNeighborX="100000" custLinFactNeighborY="-26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310E-9106-4078-92F6-3788F91DC0A1}" type="pres">
      <dgm:prSet presAssocID="{0284728F-BE3C-4C77-8CD2-CA812DB0F3EA}" presName="sibTrans" presStyleCnt="0"/>
      <dgm:spPr/>
    </dgm:pt>
    <dgm:pt modelId="{21C1CCF2-233B-4DB2-8E1D-7F1BA92C946C}" type="pres">
      <dgm:prSet presAssocID="{A93BD817-E654-4CF9-8DE3-7D2F5D1FDE21}" presName="node" presStyleLbl="node1" presStyleIdx="1" presStyleCnt="6" custLinFactX="8230" custLinFactY="3732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C1E1F-AAD5-4450-B1B7-C42D3C31DA58}" type="pres">
      <dgm:prSet presAssocID="{BC830C3D-2FD9-42F7-8DBD-6F8ED59AF709}" presName="sibTrans" presStyleCnt="0"/>
      <dgm:spPr/>
    </dgm:pt>
    <dgm:pt modelId="{A1176090-FFC6-47C2-87AF-84EAEB8B820E}" type="pres">
      <dgm:prSet presAssocID="{E16C5A37-737F-4CE9-8B36-9633C56E7E8D}" presName="node" presStyleLbl="node1" presStyleIdx="2" presStyleCnt="6" custLinFactX="-8767" custLinFactY="37323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8F631-13F4-4314-9D30-0EF30EB34236}" type="pres">
      <dgm:prSet presAssocID="{18570C39-0CF0-43A6-9664-A35B0420E5E8}" presName="sibTrans" presStyleCnt="0"/>
      <dgm:spPr/>
    </dgm:pt>
    <dgm:pt modelId="{41C0A9CB-24B1-4C20-A082-4D87579E9076}" type="pres">
      <dgm:prSet presAssocID="{9B1D0588-E0A3-400B-AC2A-35CE619FDB79}" presName="node" presStyleLbl="node1" presStyleIdx="3" presStyleCnt="6" custLinFactNeighborX="4236" custLinFactNeighborY="206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58031-3330-4AE8-A1D4-51712A30C58F}" type="pres">
      <dgm:prSet presAssocID="{45AB6045-2293-4607-BBCC-1FF9094CA74C}" presName="sibTrans" presStyleCnt="0"/>
      <dgm:spPr/>
    </dgm:pt>
    <dgm:pt modelId="{699B87E2-134C-4685-8F4A-B2A8667E2CCE}" type="pres">
      <dgm:prSet presAssocID="{D8802A39-845D-42CC-893D-EFE59C06267A}" presName="node" presStyleLbl="node1" presStyleIdx="4" presStyleCnt="6" custLinFactX="-5764" custLinFactNeighborX="-100000" custLinFactNeighborY="-91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70037-A9E8-47E4-A72C-B5821FF26CE9}" type="pres">
      <dgm:prSet presAssocID="{8B7E48BC-CDD2-48C5-9EF9-95E21AEB66F9}" presName="sibTrans" presStyleCnt="0"/>
      <dgm:spPr/>
    </dgm:pt>
    <dgm:pt modelId="{04B1D505-E158-4416-AF74-6A1EDF5AE6F5}" type="pres">
      <dgm:prSet presAssocID="{0F345F78-7537-43FE-9B50-1465822A31A3}" presName="node" presStyleLbl="node1" presStyleIdx="5" presStyleCnt="6" custLinFactNeighborX="-4586" custLinFactNeighborY="-91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F9949-1BAC-4F36-AEE9-7C63A6223B9A}" srcId="{57091A71-3655-48C7-A615-36CB86E5EC0C}" destId="{D8802A39-845D-42CC-893D-EFE59C06267A}" srcOrd="4" destOrd="0" parTransId="{70A83101-1BB1-490E-91D5-F2706951A7C7}" sibTransId="{8B7E48BC-CDD2-48C5-9EF9-95E21AEB66F9}"/>
    <dgm:cxn modelId="{AA2DC044-3F7D-4762-90D9-E5CB6E5D844B}" srcId="{57091A71-3655-48C7-A615-36CB86E5EC0C}" destId="{E16C5A37-737F-4CE9-8B36-9633C56E7E8D}" srcOrd="2" destOrd="0" parTransId="{714D6B77-3D66-4EB0-81B2-8A5D13863CE5}" sibTransId="{18570C39-0CF0-43A6-9664-A35B0420E5E8}"/>
    <dgm:cxn modelId="{0AA7BF6A-AC30-4936-AD3B-25CFEDF52F80}" type="presOf" srcId="{E16C5A37-737F-4CE9-8B36-9633C56E7E8D}" destId="{A1176090-FFC6-47C2-87AF-84EAEB8B820E}" srcOrd="0" destOrd="0" presId="urn:microsoft.com/office/officeart/2005/8/layout/default"/>
    <dgm:cxn modelId="{E5DF42BF-FB2E-4C47-A6BC-E6830765E1AD}" srcId="{57091A71-3655-48C7-A615-36CB86E5EC0C}" destId="{4255406D-D0CF-48D2-AADF-60290554093F}" srcOrd="0" destOrd="0" parTransId="{CB553E72-DC15-413D-B5BB-120F67347E80}" sibTransId="{0284728F-BE3C-4C77-8CD2-CA812DB0F3EA}"/>
    <dgm:cxn modelId="{B1F9CACB-08B9-4FB5-843F-BE6451EDC6C3}" type="presOf" srcId="{9B1D0588-E0A3-400B-AC2A-35CE619FDB79}" destId="{41C0A9CB-24B1-4C20-A082-4D87579E9076}" srcOrd="0" destOrd="0" presId="urn:microsoft.com/office/officeart/2005/8/layout/default"/>
    <dgm:cxn modelId="{2C6A11F9-CDD8-4632-A317-361B8E8C6CBC}" type="presOf" srcId="{0F345F78-7537-43FE-9B50-1465822A31A3}" destId="{04B1D505-E158-4416-AF74-6A1EDF5AE6F5}" srcOrd="0" destOrd="0" presId="urn:microsoft.com/office/officeart/2005/8/layout/default"/>
    <dgm:cxn modelId="{D76D69C0-09DD-4E49-8CBF-EC35F3227E3B}" type="presOf" srcId="{D8802A39-845D-42CC-893D-EFE59C06267A}" destId="{699B87E2-134C-4685-8F4A-B2A8667E2CCE}" srcOrd="0" destOrd="0" presId="urn:microsoft.com/office/officeart/2005/8/layout/default"/>
    <dgm:cxn modelId="{BB155FAC-7A96-4FD8-A88F-05544BE28CE3}" srcId="{57091A71-3655-48C7-A615-36CB86E5EC0C}" destId="{9B1D0588-E0A3-400B-AC2A-35CE619FDB79}" srcOrd="3" destOrd="0" parTransId="{3D80C98C-FB83-4547-8655-3170D4293BF6}" sibTransId="{45AB6045-2293-4607-BBCC-1FF9094CA74C}"/>
    <dgm:cxn modelId="{182A4F57-A350-476F-B785-61DA1A0EA73F}" type="presOf" srcId="{57091A71-3655-48C7-A615-36CB86E5EC0C}" destId="{A75061C1-2744-4432-BEF4-134E86C5DC7B}" srcOrd="0" destOrd="0" presId="urn:microsoft.com/office/officeart/2005/8/layout/default"/>
    <dgm:cxn modelId="{343527E7-0B5E-43BF-81FA-63BAAAE3A342}" type="presOf" srcId="{4255406D-D0CF-48D2-AADF-60290554093F}" destId="{57551312-05B3-45DA-BFC7-074041CF0878}" srcOrd="0" destOrd="0" presId="urn:microsoft.com/office/officeart/2005/8/layout/default"/>
    <dgm:cxn modelId="{2D8A1E7A-84CE-4015-A8B0-971404AD57AF}" srcId="{57091A71-3655-48C7-A615-36CB86E5EC0C}" destId="{0F345F78-7537-43FE-9B50-1465822A31A3}" srcOrd="5" destOrd="0" parTransId="{0532EDB8-D180-4F28-BD42-2F52399989A4}" sibTransId="{6E53B7D0-1C3F-4D9D-B57E-F8F2668D361B}"/>
    <dgm:cxn modelId="{B05B522D-4A7D-494E-AC18-B338ECE83CF1}" srcId="{57091A71-3655-48C7-A615-36CB86E5EC0C}" destId="{A93BD817-E654-4CF9-8DE3-7D2F5D1FDE21}" srcOrd="1" destOrd="0" parTransId="{D82B7033-B06A-4F0D-B808-FEF64103DA59}" sibTransId="{BC830C3D-2FD9-42F7-8DBD-6F8ED59AF709}"/>
    <dgm:cxn modelId="{122A938C-3130-4F39-B6FA-F8B1C221FD4F}" type="presOf" srcId="{A93BD817-E654-4CF9-8DE3-7D2F5D1FDE21}" destId="{21C1CCF2-233B-4DB2-8E1D-7F1BA92C946C}" srcOrd="0" destOrd="0" presId="urn:microsoft.com/office/officeart/2005/8/layout/default"/>
    <dgm:cxn modelId="{B1B825BA-3979-429E-BE03-10FD9EB18B1E}" type="presParOf" srcId="{A75061C1-2744-4432-BEF4-134E86C5DC7B}" destId="{57551312-05B3-45DA-BFC7-074041CF0878}" srcOrd="0" destOrd="0" presId="urn:microsoft.com/office/officeart/2005/8/layout/default"/>
    <dgm:cxn modelId="{FAAAA4DE-5B66-4B88-A0AD-D8C294C851D0}" type="presParOf" srcId="{A75061C1-2744-4432-BEF4-134E86C5DC7B}" destId="{F5CA310E-9106-4078-92F6-3788F91DC0A1}" srcOrd="1" destOrd="0" presId="urn:microsoft.com/office/officeart/2005/8/layout/default"/>
    <dgm:cxn modelId="{508FDF0D-2901-4838-A44A-2158E9131BF3}" type="presParOf" srcId="{A75061C1-2744-4432-BEF4-134E86C5DC7B}" destId="{21C1CCF2-233B-4DB2-8E1D-7F1BA92C946C}" srcOrd="2" destOrd="0" presId="urn:microsoft.com/office/officeart/2005/8/layout/default"/>
    <dgm:cxn modelId="{BE545613-6E97-4287-86E8-333ACCE125B3}" type="presParOf" srcId="{A75061C1-2744-4432-BEF4-134E86C5DC7B}" destId="{DFCC1E1F-AAD5-4450-B1B7-C42D3C31DA58}" srcOrd="3" destOrd="0" presId="urn:microsoft.com/office/officeart/2005/8/layout/default"/>
    <dgm:cxn modelId="{49068AE3-3F22-4F0C-B22A-FB8D1BD9A80F}" type="presParOf" srcId="{A75061C1-2744-4432-BEF4-134E86C5DC7B}" destId="{A1176090-FFC6-47C2-87AF-84EAEB8B820E}" srcOrd="4" destOrd="0" presId="urn:microsoft.com/office/officeart/2005/8/layout/default"/>
    <dgm:cxn modelId="{297BAF3B-8DEF-40E7-BAAD-A881BD286414}" type="presParOf" srcId="{A75061C1-2744-4432-BEF4-134E86C5DC7B}" destId="{B2B8F631-13F4-4314-9D30-0EF30EB34236}" srcOrd="5" destOrd="0" presId="urn:microsoft.com/office/officeart/2005/8/layout/default"/>
    <dgm:cxn modelId="{85EB0207-3876-4741-94C0-DD90ECD47CFE}" type="presParOf" srcId="{A75061C1-2744-4432-BEF4-134E86C5DC7B}" destId="{41C0A9CB-24B1-4C20-A082-4D87579E9076}" srcOrd="6" destOrd="0" presId="urn:microsoft.com/office/officeart/2005/8/layout/default"/>
    <dgm:cxn modelId="{236EE83E-72AF-40A0-B9C6-9F8232EC3FE4}" type="presParOf" srcId="{A75061C1-2744-4432-BEF4-134E86C5DC7B}" destId="{31758031-3330-4AE8-A1D4-51712A30C58F}" srcOrd="7" destOrd="0" presId="urn:microsoft.com/office/officeart/2005/8/layout/default"/>
    <dgm:cxn modelId="{6C30FB25-4ABD-4891-A7C6-21C2F0249083}" type="presParOf" srcId="{A75061C1-2744-4432-BEF4-134E86C5DC7B}" destId="{699B87E2-134C-4685-8F4A-B2A8667E2CCE}" srcOrd="8" destOrd="0" presId="urn:microsoft.com/office/officeart/2005/8/layout/default"/>
    <dgm:cxn modelId="{2046BD4C-5A31-413C-A53D-98CBC810BA91}" type="presParOf" srcId="{A75061C1-2744-4432-BEF4-134E86C5DC7B}" destId="{01D70037-A9E8-47E4-A72C-B5821FF26CE9}" srcOrd="9" destOrd="0" presId="urn:microsoft.com/office/officeart/2005/8/layout/default"/>
    <dgm:cxn modelId="{A16435F8-37FA-460A-BE13-C6E86BC5ED7E}" type="presParOf" srcId="{A75061C1-2744-4432-BEF4-134E86C5DC7B}" destId="{04B1D505-E158-4416-AF74-6A1EDF5AE6F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51312-05B3-45DA-BFC7-074041CF0878}">
      <dsp:nvSpPr>
        <dsp:cNvPr id="0" name=""/>
        <dsp:cNvSpPr/>
      </dsp:nvSpPr>
      <dsp:spPr>
        <a:xfrm>
          <a:off x="2772616" y="40702"/>
          <a:ext cx="2557363" cy="148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ЗОЖ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72616" y="40702"/>
        <a:ext cx="2557363" cy="1489919"/>
      </dsp:txXfrm>
    </dsp:sp>
    <dsp:sp modelId="{21C1CCF2-233B-4DB2-8E1D-7F1BA92C946C}">
      <dsp:nvSpPr>
        <dsp:cNvPr id="0" name=""/>
        <dsp:cNvSpPr/>
      </dsp:nvSpPr>
      <dsp:spPr>
        <a:xfrm>
          <a:off x="5580933" y="2538735"/>
          <a:ext cx="2557363" cy="153441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Валеологическое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просвещение родителей (законных представителей)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0933" y="2538735"/>
        <a:ext cx="2557363" cy="1534417"/>
      </dsp:txXfrm>
    </dsp:sp>
    <dsp:sp modelId="{A1176090-FFC6-47C2-87AF-84EAEB8B820E}">
      <dsp:nvSpPr>
        <dsp:cNvPr id="0" name=""/>
        <dsp:cNvSpPr/>
      </dsp:nvSpPr>
      <dsp:spPr>
        <a:xfrm>
          <a:off x="2844631" y="2538735"/>
          <a:ext cx="2557363" cy="153441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631" y="2538735"/>
        <a:ext cx="2557363" cy="1534417"/>
      </dsp:txXfrm>
    </dsp:sp>
    <dsp:sp modelId="{41C0A9CB-24B1-4C20-A082-4D87579E9076}">
      <dsp:nvSpPr>
        <dsp:cNvPr id="0" name=""/>
        <dsp:cNvSpPr/>
      </dsp:nvSpPr>
      <dsp:spPr>
        <a:xfrm>
          <a:off x="108329" y="2538730"/>
          <a:ext cx="2557363" cy="1534417"/>
        </a:xfrm>
        <a:prstGeom prst="rect">
          <a:avLst/>
        </a:prstGeom>
        <a:solidFill>
          <a:srgbClr val="00B0F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Физкультурно- оздоровительные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329" y="2538730"/>
        <a:ext cx="2557363" cy="1534417"/>
      </dsp:txXfrm>
    </dsp:sp>
    <dsp:sp modelId="{699B87E2-134C-4685-8F4A-B2A8667E2CCE}">
      <dsp:nvSpPr>
        <dsp:cNvPr id="0" name=""/>
        <dsp:cNvSpPr/>
      </dsp:nvSpPr>
      <dsp:spPr>
        <a:xfrm>
          <a:off x="108329" y="810545"/>
          <a:ext cx="2557363" cy="1534417"/>
        </a:xfrm>
        <a:prstGeom prst="rect">
          <a:avLst/>
        </a:prstGeom>
        <a:solidFill>
          <a:srgbClr val="FFFF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Медико-профилактические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329" y="810545"/>
        <a:ext cx="2557363" cy="1534417"/>
      </dsp:txXfrm>
    </dsp:sp>
    <dsp:sp modelId="{04B1D505-E158-4416-AF74-6A1EDF5AE6F5}">
      <dsp:nvSpPr>
        <dsp:cNvPr id="0" name=""/>
        <dsp:cNvSpPr/>
      </dsp:nvSpPr>
      <dsp:spPr>
        <a:xfrm>
          <a:off x="5508918" y="810545"/>
          <a:ext cx="2557363" cy="153441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Технология обеспечения социально- психологического благополучия ребенка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08918" y="810545"/>
        <a:ext cx="2557363" cy="1534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4101DC-777C-43A0-AB19-0A2F3DABD008}" type="datetimeFigureOut">
              <a:rPr lang="ru-RU" smtClean="0"/>
              <a:pPr/>
              <a:t>30.01.2025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5AA537-3817-4B02-A429-D6621E9E1F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ценностного отношения к здоровому образу жизни у детей дошкольного возраста </a:t>
            </a:r>
            <a:r>
              <a:rPr lang="ru-RU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видах </a:t>
            </a:r>
            <a:r>
              <a:rPr lang="ru-RU" sz="40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992" y="4869160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тарший воспитатель </a:t>
            </a:r>
          </a:p>
          <a:p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Вайдукова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 ДОУ № 21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Здоровый образ жизни! | МБДОУ Детский сад 4 — Золотая рыбка г.Невельска  Сахалин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91" y="3649006"/>
            <a:ext cx="4601435" cy="258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совокупных задач воспитания в рамках образовательной области «Физическое развитие» направлено на приобщение детей к ценностям «Жизнь», «Здоровье», что предполагает:</a:t>
            </a:r>
          </a:p>
          <a:p>
            <a:pPr marL="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осознанного отношения к жизни как основоположной ценности и здоровью как совокупности физического, духовного и социального благополучия человека;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у ребёнка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возрастосообразных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и знаний в области физической культуры, здоровья и безопасного образа жизни;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становление эмоционально-ценностного отношения к здоровому образу жизни, физическим упражнениям, подвижным играм, закаливанию организма, гигиеническим нормам и правилам;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воспитание активности, самостоятельности, самоуважения, коммуникабельности, уверенности и других личностных качеств;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приобщение детей к ценностям, нормам и знаниям физической культуры в целях их физического развития и саморазвития;</a:t>
            </a:r>
          </a:p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формирование у ребёнка основных гигиенических навыков, представлений о здоровом образе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963" y="476672"/>
            <a:ext cx="8183880" cy="1800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Здоровьесберегающий</a:t>
            </a:r>
            <a:r>
              <a:rPr lang="ru-RU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педагогический процесс: </a:t>
            </a:r>
          </a:p>
          <a:p>
            <a:pPr marL="0" indent="0" algn="ctr">
              <a:buNone/>
            </a:pPr>
            <a:r>
              <a:rPr lang="ru-RU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 воспитания и развития детей дошкольного возраста в режиме </a:t>
            </a:r>
            <a:r>
              <a:rPr lang="ru-RU" sz="2400" b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здоровьеобогощения</a:t>
            </a:r>
            <a:r>
              <a:rPr lang="ru-RU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ru-RU" sz="24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процесс, направленный на обеспечение физического, психического и социального благополучия.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3076" name="Picture 4" descr="https://sun9-68.vkuserphoto.ru/s/v1/ig2/Rf6xKtfj2nhRJ1bi3owsQzqcFL2lUe_RwM54XIEMlz4oVH36dABNHteedmOiMfvUKXZptNnn6fwSPQL8FP-KjgNd.jpg?quality=95&amp;as=32x43,48x64,72x96,108x144,160x213,240x320,360x480,480x640,540x720,640x853,720x960,1080x1440,1280x1707,1440x1920,1920x2560&amp;from=bu&amp;u=bpDAl4T65ve-q9TkEahcEDWQyObs_8XnbySRG9dVhmo&amp;cs=605x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6672"/>
            <a:ext cx="270105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un9-78.vkuserphoto.ru/s/v1/ig2/v9Iu5ypHMC_F8zylqfI5z1L5ywOn9Dijywhmw7RW9WZ8ls7EaT9CNfZvtIkn08z97rv4abfjpTd-WF1q9O79IVq-.jpg?quality=95&amp;as=32x43,48x64,72x96,108x144,160x213,240x320,360x480,480x640,540x720,640x853,720x960,1080x1440,1280x1707,1440x1920,1470x1960&amp;from=bu&amp;u=iMtsIX05NgNVp7lmIKsNcIvqcg4YdY3INR3wRFDrAKM&amp;cs=605x8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672"/>
            <a:ext cx="270105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62616"/>
              </p:ext>
            </p:extLst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8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796028"/>
              </p:ext>
            </p:extLst>
          </p:nvPr>
        </p:nvGraphicFramePr>
        <p:xfrm>
          <a:off x="503238" y="530225"/>
          <a:ext cx="81835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080"/>
                <a:gridCol w="1169080"/>
                <a:gridCol w="1169080"/>
                <a:gridCol w="1169080"/>
                <a:gridCol w="1169080"/>
                <a:gridCol w="1169080"/>
                <a:gridCol w="1169080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Составляющие элементы ЗОЖ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дня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КГН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Рациональное питание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Двигательная активность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Закаливание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Психосаморегуляция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активнность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Различные виды деятельности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4419872"/>
            <a:ext cx="25605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5066147" cy="28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5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252028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Приобщение детей младшего дошкольного возраста к здоровому образу жизни посредством </a:t>
            </a:r>
            <a:r>
              <a:rPr lang="ru-RU" sz="36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93096"/>
            <a:ext cx="7307152" cy="216024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Исполнитель: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ВКК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Е.В. Сорокина</a:t>
            </a:r>
          </a:p>
          <a:p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Краснотурьинск </a:t>
            </a:r>
          </a:p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</a:t>
            </a:r>
            <a:endParaRPr lang="ru-RU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Динамические паузы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User\Desktop\всё\РАБОТА\эож\20250121_102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64704"/>
            <a:ext cx="2640293" cy="19802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User\Desktop\всё\РАБОТА\эож\20250121_10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2664296" cy="19442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User\Desktop\всё\РАБОТА\эож\20240821_095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2769437" cy="30352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Подвижные и спортивные игры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2050" name="Picture 2" descr="C:\Users\User\Desktop\всё\РАБОТА\эож\IMG-20241113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2784310" cy="2088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всё\РАБОТА\эож\20241112_112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2784310" cy="2088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C:\Users\User\Desktop\всё\РАБОТА\эож\IMG-20250122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1961202" cy="26149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4977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esktop\всё\РАБОТА\эож\IMG-20241119-WA0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3024336" cy="22682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User\Desktop\всё\РАБОТА\эож\IMG-20250123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072341" cy="230425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C:\Users\User\Desktop\всё\РАБОТА\эож\IMG-20250123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67200"/>
            <a:ext cx="1944216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4" name="Picture 2" descr="C:\Users\User\Desktop\всё\РАБОТА\эож\20250122_1145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35562" y="1532790"/>
            <a:ext cx="3840427" cy="28803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User\Desktop\всё\РАБОТА\эож\20250122_1146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48776" y="1536000"/>
            <a:ext cx="3866112" cy="289958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Гимнастика для глаз 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всё\РАБОТА\эож\20250122_1217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40008" y="1124288"/>
            <a:ext cx="2876666" cy="21574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всё\РАБОТА\эож\20250122_121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31839" y="2492897"/>
            <a:ext cx="2880321" cy="21602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\Desktop\всё\РАБОТА\эож\20250122_121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26918" y="1121954"/>
            <a:ext cx="2858000" cy="21435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1.Формирование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здоровому образу жизни 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ФОП ДО – старший воспитатель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Вайдукова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Приобщение детей младшего дошкольного возраста к здоровому образу жизни посредством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– воспитатель Сорокина Е.В.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.Кинезиология как элемент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– педагог – психолог Гнездилова Ю.В. 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Использование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коррекционно-развивающих занятий учителя- логопеда –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Леманова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 smtClean="0"/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Percussion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как средство развития чувства ритма у детей дошкольного возраста – музыкальные руководители Бусыгина К.С.,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Филик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О.Р.</a:t>
            </a:r>
          </a:p>
          <a:p>
            <a:pPr marL="0" indent="0" algn="just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4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всё\РАБОТА\эож\20250116_0926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7"/>
            <a:ext cx="2496277" cy="18722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Users\User\Desktop\всё\РАБОТА\эож\IMG-20250122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1853190" cy="247092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C:\Users\User\Desktop\всё\РАБОТА\эож\IMG-20250123-WA0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1834934" cy="244657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C:\Users\User\Desktop\всё\РАБОТА\эож\IMG-20250123-WA0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284984"/>
            <a:ext cx="2494584" cy="187093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Бодрящая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098" name="Picture 2" descr="C:\Users\User\Desktop\всё\РАБОТА\эож\20240809_12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1539842" cy="29523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User\Desktop\всё\РАБОТА\эож\20240809_122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20688"/>
            <a:ext cx="1509487" cy="29523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C:\Users\User\Desktop\всё\РАБОТА\эож\20250121_154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87724" y="2312876"/>
            <a:ext cx="2592289" cy="19442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User\Desktop\всё\РАБОТА\эож\20250122_123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391980" y="2312876"/>
            <a:ext cx="2592289" cy="194421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всё\РАБОТА\эож\20250121_08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8"/>
            <a:ext cx="3168352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 descr="C:\Users\User\Desktop\всё\РАБОТА\эож\20250121_0814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3521" y="1112743"/>
            <a:ext cx="2784310" cy="20882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User\Desktop\всё\РАБОТА\эож\20250122_081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66809" y="1070095"/>
            <a:ext cx="2736304" cy="21255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/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 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5" name="Picture 3" descr="C:\Users\User\Desktop\всё\РАБОТА\эож\20250122_080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836712"/>
            <a:ext cx="2976330" cy="22322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User\Desktop\всё\РАБОТА\эож\IMG-20250122-WA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2283210" cy="30442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User\Desktop\всё\РАБОТА\эож\20250122_08044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3062883" cy="22971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Самомассаж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всё\РАБОТА\эож\20241119_111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2472274" cy="185420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User\Desktop\всё\РАБОТА\эож\20241119_11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9539" y="3260981"/>
            <a:ext cx="2688298" cy="2016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C:\Users\User\Desktop\всё\РАБОТА\эож\20240808_0956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74865" y="935723"/>
            <a:ext cx="2520280" cy="18902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9" name="Picture 5" descr="C:\Users\User\Desktop\всё\РАБОТА\эож\20241119_110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038162" y="3258982"/>
            <a:ext cx="2672297" cy="200422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50" name="Picture 6" descr="C:\Users\User\Desktop\всё\РАБОТА\эож\20250117_0746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764704"/>
            <a:ext cx="2400267" cy="180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User\Desktop\всё\РАБОТА\эож\20241119_111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356992"/>
            <a:ext cx="2400267" cy="18002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ownloads\20241111_164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348880"/>
            <a:ext cx="3456384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Активный отдых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всё\РАБОТА\эож\IMG-20241113-WA0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304256" cy="307234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C:\Users\User\Desktop\всё\РАБОТА\эож\IMG-20241113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692696"/>
            <a:ext cx="2268252" cy="302433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9379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218" name="Picture 2" descr="C:\Users\User\Desktop\всё\РАБОТА\эож\20250123_161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1526" y="1136746"/>
            <a:ext cx="2976331" cy="223224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19" name="Picture 3" descr="C:\Users\User\Desktop\всё\РАБОТА\эож\20250123_161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924944"/>
            <a:ext cx="2954011" cy="221550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220" name="Picture 4" descr="C:\Users\User\Desktop\всё\РАБОТА\эож\20250123_1617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78134" y="1214754"/>
            <a:ext cx="3024336" cy="226825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Культурно – гигиенические навыки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всё\РАБОТА\эож\20250121_15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16141" y="2476347"/>
            <a:ext cx="2747929" cy="20609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User\Downloads\IMG_20240318_111119.jpg"/>
          <p:cNvPicPr>
            <a:picLocks noChangeAspect="1" noChangeArrowheads="1"/>
          </p:cNvPicPr>
          <p:nvPr/>
        </p:nvPicPr>
        <p:blipFill>
          <a:blip r:embed="rId3" cstate="print"/>
          <a:srcRect l="4878" t="13043" r="10565" b="8696"/>
          <a:stretch>
            <a:fillRect/>
          </a:stretch>
        </p:blipFill>
        <p:spPr bwMode="auto">
          <a:xfrm>
            <a:off x="4067944" y="836712"/>
            <a:ext cx="3744416" cy="25922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8217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Сотрудничество с родителями </a:t>
            </a:r>
            <a:endParaRPr lang="ru-RU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User\Desktop\всё\РАБОТА\эож\IMG-20250108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1796039" cy="239471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Picture 3" descr="C:\Users\User\Desktop\всё\РАБОТА\эож\IMG-20250109-WA0000.jpg"/>
          <p:cNvPicPr>
            <a:picLocks noChangeAspect="1" noChangeArrowheads="1"/>
          </p:cNvPicPr>
          <p:nvPr/>
        </p:nvPicPr>
        <p:blipFill>
          <a:blip r:embed="rId3" cstate="print"/>
          <a:srcRect t="8400" b="22301"/>
          <a:stretch>
            <a:fillRect/>
          </a:stretch>
        </p:blipFill>
        <p:spPr bwMode="auto">
          <a:xfrm>
            <a:off x="6516216" y="692696"/>
            <a:ext cx="1856805" cy="237626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 descr="C:\Users\User\Desktop\всё\РАБОТА\эож\IMG-20240825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692696"/>
            <a:ext cx="1872208" cy="23269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6" name="Picture 6" descr="C:\Users\User\Desktop\всё\РАБОТА\эож\IMG-20240826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564904"/>
            <a:ext cx="1872208" cy="24962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4" name="Picture 4" descr="C:\Users\User\Desktop\всё\РАБОТА\эож\IMG-20240826-WA0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2564904"/>
            <a:ext cx="1896040" cy="252805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24744"/>
            <a:ext cx="8183880" cy="34563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360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953" y="9628759"/>
            <a:ext cx="8183880" cy="1051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здоровье –это важнейший труд воспитателя.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жизнерадостности, бодрости детей зависит их духовная жизнь, мировоззрение, умственное развитие, прочность знаний, вера в свои силы» 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Василий Сухомлинский: биография и педагогическое наслед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376264" cy="32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66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–это состояние полного физического, духовного и социального благополучия, а не только отсутствие физических дефектов (ВОЗ).</a:t>
            </a:r>
          </a:p>
          <a:p>
            <a:endParaRPr lang="ru-RU" dirty="0"/>
          </a:p>
        </p:txBody>
      </p:sp>
      <p:pic>
        <p:nvPicPr>
          <p:cNvPr id="3076" name="Picture 4" descr="Повышение квалификации врачей из Приднестровья по линии ВОЗ — Министерство  здравоохранения ПМ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0866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2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999" y="9446340"/>
            <a:ext cx="6153794" cy="5144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ФГОС ДО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п.1.6,ФОП ДО  п. 14.2 «…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и укрепления физического и психического здоровья детей, в том числе их эмоционального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благополучия…»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 п.2.6 , ФОП ДО п.22 «…..приобщение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здоровому образу жизни и активному отдыху, формирование представлений о здоровье, способах его сохранения и укрепления, правилах безопасного поведения в разных видах двигательной деятельности, воспитание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бережного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своему здоровью и здоровью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окружающих.»</a:t>
            </a: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un9-2.vkuserphoto.ru/s/v1/ig2/Y8hCnUJblzYfXp_6JpAUu9qX9BqrTq2JC5_J_g2WOxxjbxc0yPAS7wipXBDAPODCqEMwxNRODpsn63hurStNN6Sm.jpg?quality=95&amp;crop=0,1,2560,1916&amp;as=32x24,48x36,72x54,108x81,160x120,240x180,360x269,480x359,540x404,640x479,720x539,1080x808,1280x958,1440x1078,2560x1916&amp;from=bu&amp;u=Q8Nj6BHBofVZ9rYHZw9mdu4wywFw2_xnW0nooPreB9A&amp;cs=640x4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36" y="3356992"/>
            <a:ext cx="4032448" cy="301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5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1 года до 3 лет)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по формированию здорового образа жизни направлены на укрепление здоровья ребенка средствами физического воспитания, формирование культурно-гигиенических навыков и навыков самообслуживания, приобщение к здоровому образу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01575" y="11468046"/>
            <a:ext cx="6586900" cy="30243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https://sun9-52.vkuserphoto.ru/s/v1/ig2/e4mWBkXx6AhCtupUg06fPQTj-YmcRvHkch3ouZtAe69p5mO35HxOHDxaGaBdIQ-8D8Tn_PZTuNd05OTBxT0b48RB.jpg?quality=95&amp;as=32x24,48x36,72x54,108x81,160x120,240x180,360x270,480x360,540x405,640x480,720x540,1080x810,1280x960,1440x1080,2560x1920&amp;from=bu&amp;u=kCjIymb4ex99KKVq_4YIInQ7HQ7wdAP1-9x3whyAtoA&amp;cs=807x6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03" y="2780928"/>
            <a:ext cx="40324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760" y="9988495"/>
            <a:ext cx="9490460" cy="280768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и среднем дошкольном возрасте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(3–5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с детьми по формированию ЗОЖ расширяется, включает в себя задачи по созданию условий для формирования правильной осанки, усвоению правил безопасного поведения в двигательной деятельности, повышению иммунитета средствами физического воспитания.</a:t>
            </a:r>
          </a:p>
        </p:txBody>
      </p:sp>
      <p:pic>
        <p:nvPicPr>
          <p:cNvPr id="2050" name="Picture 2" descr="https://sun9-66.vkuserphoto.ru/s/v1/ig2/p5O22xeGfeEfNk1izpIS4xqTuxkkxGhoFzwefCVfFMByuNHP0d3BerLaQ91fC9z20kfTGL090Qum-JSTLnHlotwP.jpg?quality=95&amp;as=32x14,48x22,72x32,108x49,160x72,240x108,360x162,480x216,540x243,640x288,720x324,1080x487,1156x521&amp;from=bu&amp;u=1i6IfB2pX1ELvFG4F_W-tHAPUEyZ9HLhHlxYwSNElys&amp;cs=807x3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60" y="3257141"/>
            <a:ext cx="6480720" cy="29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8"/>
            <a:ext cx="8183880" cy="216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(5–7 лет)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продолжается работа по расширению представлений детей о здоровье и его ценности, оздоровительном воздействии физических упражнений, туризме как форме активного отдыха. </a:t>
            </a:r>
          </a:p>
        </p:txBody>
      </p:sp>
      <p:pic>
        <p:nvPicPr>
          <p:cNvPr id="3076" name="Picture 4" descr="https://sun9-72.vkuserphoto.ru/impg/y6HJOJHhXVvmbWCNJbNXccGeMYkSYirEW-ihyg/6-_kEKDomUY.jpg?size=1620x2160&amp;quality=95&amp;sign=c4082c13874d31e76333f13a472186c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875838"/>
            <a:ext cx="189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72.vkuserphoto.ru/impg/y6HJOJHhXVvmbWCNJbNXccGeMYkSYirEW-ihyg/6-_kEKDomUY.jpg?size=1620x2160&amp;quality=95&amp;sign=c4082c13874d31e76333f13a472186c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875838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72.vkuserphoto.ru/impg/y6HJOJHhXVvmbWCNJbNXccGeMYkSYirEW-ihyg/6-_kEKDomUY.jpg?size=1620x2160&amp;quality=95&amp;sign=c4082c13874d31e76333f13a472186c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7596649"/>
            <a:ext cx="27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un9-72.vkuserphoto.ru/impg/y6HJOJHhXVvmbWCNJbNXccGeMYkSYirEW-ihyg/6-_kEKDomUY.jpg?size=1620x2160&amp;quality=95&amp;sign=c4082c13874d31e76333f13a472186ce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875838"/>
            <a:ext cx="5940000" cy="7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2276872"/>
            <a:ext cx="2662956" cy="3552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29483"/>
            <a:ext cx="27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содержание образовательной области 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развитие.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основ здорового образа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жизни» 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ФОП ДО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38" y="2420888"/>
            <a:ext cx="8183562" cy="148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8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466</TotalTime>
  <Words>497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Verdana</vt:lpstr>
      <vt:lpstr>Wingdings 2</vt:lpstr>
      <vt:lpstr>Аспект</vt:lpstr>
      <vt:lpstr> Педагогический совет «Воспитание ценностного отношения к здоровому образу жизни у детей дошкольного возраста в разных видах деятельности»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Приобщение детей младшего дошкольного возраста к здоровому образу жизни посредством здоровьесберегающих технологий</vt:lpstr>
      <vt:lpstr>Динамические паузы </vt:lpstr>
      <vt:lpstr>Подвижные и спортивные игры </vt:lpstr>
      <vt:lpstr>Релаксация</vt:lpstr>
      <vt:lpstr>Пальчиковая гимнастика </vt:lpstr>
      <vt:lpstr>Гимнастика для глаз </vt:lpstr>
      <vt:lpstr>Дыхательная гимнастика </vt:lpstr>
      <vt:lpstr>Бодрящая гимнастика </vt:lpstr>
      <vt:lpstr>Утренняя гимнастика </vt:lpstr>
      <vt:lpstr>Физкультурные занятия </vt:lpstr>
      <vt:lpstr>Самомассаж</vt:lpstr>
      <vt:lpstr>Активный отдых</vt:lpstr>
      <vt:lpstr>Артикуляционная гимнастика </vt:lpstr>
      <vt:lpstr>Культурно – гигиенические навыки</vt:lpstr>
      <vt:lpstr>Сотрудничество с родителями </vt:lpstr>
      <vt:lpstr>СПАСИБО  ЗА 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детей младшего дошкольного возраста к здоровому образу жизни посредством здоровьесберегающих технологий</dc:title>
  <dc:creator>User</dc:creator>
  <cp:lastModifiedBy>Пользователь</cp:lastModifiedBy>
  <cp:revision>37</cp:revision>
  <dcterms:created xsi:type="dcterms:W3CDTF">2025-01-21T15:39:05Z</dcterms:created>
  <dcterms:modified xsi:type="dcterms:W3CDTF">2025-01-30T04:49:36Z</dcterms:modified>
</cp:coreProperties>
</file>