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58" r:id="rId4"/>
    <p:sldId id="300" r:id="rId5"/>
    <p:sldId id="276" r:id="rId6"/>
    <p:sldId id="301" r:id="rId7"/>
    <p:sldId id="294" r:id="rId8"/>
    <p:sldId id="292" r:id="rId9"/>
    <p:sldId id="293" r:id="rId10"/>
    <p:sldId id="302" r:id="rId11"/>
    <p:sldId id="272" r:id="rId12"/>
    <p:sldId id="296" r:id="rId13"/>
    <p:sldId id="297" r:id="rId14"/>
    <p:sldId id="295" r:id="rId15"/>
    <p:sldId id="260" r:id="rId16"/>
    <p:sldId id="278" r:id="rId17"/>
    <p:sldId id="298" r:id="rId18"/>
    <p:sldId id="299" r:id="rId19"/>
    <p:sldId id="286" r:id="rId20"/>
    <p:sldId id="287" r:id="rId21"/>
    <p:sldId id="28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C31"/>
    <a:srgbClr val="523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C-42FF-909D-D1DFB9FF11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 формирования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C-42FF-909D-D1DFB9FF11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учебного года</c:v>
                </c:pt>
                <c:pt idx="1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FC-42FF-909D-D1DFB9FF1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213056"/>
        <c:axId val="617652976"/>
      </c:barChart>
      <c:catAx>
        <c:axId val="2872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7652976"/>
        <c:crosses val="autoZero"/>
        <c:auto val="1"/>
        <c:lblAlgn val="ctr"/>
        <c:lblOffset val="100"/>
        <c:noMultiLvlLbl val="0"/>
      </c:catAx>
      <c:valAx>
        <c:axId val="61765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13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удовлетворен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C-42FF-909D-D1DFB9FF11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удовлетворен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C-42FF-909D-D1DFB9FF11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FC-42FF-909D-D1DFB9FF1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213056"/>
        <c:axId val="617652976"/>
      </c:barChart>
      <c:catAx>
        <c:axId val="2872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7652976"/>
        <c:crosses val="autoZero"/>
        <c:auto val="1"/>
        <c:lblAlgn val="ctr"/>
        <c:lblOffset val="100"/>
        <c:noMultiLvlLbl val="0"/>
      </c:catAx>
      <c:valAx>
        <c:axId val="61765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13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91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580903" y="249381"/>
            <a:ext cx="4708161" cy="57049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959859" y="1003734"/>
            <a:ext cx="4708161" cy="5117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Педсовет</a:t>
            </a:r>
          </a:p>
          <a:p>
            <a:r>
              <a:rPr lang="ru-RU" sz="4400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«Итоги </a:t>
            </a:r>
          </a:p>
          <a:p>
            <a:r>
              <a:rPr lang="ru-RU" sz="4400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учебного года»</a:t>
            </a:r>
          </a:p>
          <a:p>
            <a:endParaRPr lang="ru-RU" sz="4400" dirty="0">
              <a:solidFill>
                <a:srgbClr val="5231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>
              <a:solidFill>
                <a:srgbClr val="5231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>
              <a:solidFill>
                <a:srgbClr val="523128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36513" y="249381"/>
            <a:ext cx="4708161" cy="754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Журнал для педагогов № 2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 ДОУ № 21</a:t>
            </a: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6972301" y="1210904"/>
            <a:ext cx="4933806" cy="4976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редакционного коллектива</a:t>
            </a:r>
          </a:p>
          <a:p>
            <a:r>
              <a:rPr lang="ru-RU" sz="24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Хроники года</a:t>
            </a:r>
          </a:p>
          <a:p>
            <a:r>
              <a:rPr lang="ru-RU" sz="24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достижения</a:t>
            </a:r>
          </a:p>
          <a:p>
            <a:r>
              <a:rPr lang="ru-RU" sz="2400" b="1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 аналитики</a:t>
            </a:r>
            <a:endParaRPr lang="ru-RU" sz="2400" b="1" dirty="0">
              <a:solidFill>
                <a:srgbClr val="5231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Летнее путешествие</a:t>
            </a:r>
          </a:p>
          <a:p>
            <a:r>
              <a:rPr lang="ru-RU" sz="24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Приятное</a:t>
            </a:r>
          </a:p>
          <a:p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D3C08A9-A629-4AAA-B19A-ED81F5B0F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82DF37-99E0-4203-85B5-75322EB2ACF0}"/>
              </a:ext>
            </a:extLst>
          </p:cNvPr>
          <p:cNvSpPr/>
          <p:nvPr/>
        </p:nvSpPr>
        <p:spPr>
          <a:xfrm>
            <a:off x="1711570" y="1433957"/>
            <a:ext cx="32402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Повышать уровень профессиональной компетентности педагогов посредством внедрения современных образовательных технологий.</a:t>
            </a:r>
          </a:p>
        </p:txBody>
      </p:sp>
      <p:pic>
        <p:nvPicPr>
          <p:cNvPr id="3076" name="Picture 4" descr="https://wiki.soiro.ru/images/%D0%9F%D0%B5%D0%B4%D0%B0%D0%B3%D0%BE%D0%B3%D0%B8%D1%87%D0%B5%D1%81%D0%BA%D0%B8%D0%B5_%D1%82%D0%B5%D1%85%D0%BD%D0%BE%D0%BB%D0%BE%D0%B3%D0%B8%D0%B8_350.jpg">
            <a:extLst>
              <a:ext uri="{FF2B5EF4-FFF2-40B4-BE49-F238E27FC236}">
                <a16:creationId xmlns:a16="http://schemas.microsoft.com/office/drawing/2014/main" id="{A69F66D0-0945-4772-A02F-E56F863B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07" y="1121229"/>
            <a:ext cx="4409210" cy="404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145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D5C663C2-D3B0-49BD-9B93-152FB763B24B}"/>
              </a:ext>
            </a:extLst>
          </p:cNvPr>
          <p:cNvSpPr txBox="1">
            <a:spLocks/>
          </p:cNvSpPr>
          <p:nvPr/>
        </p:nvSpPr>
        <p:spPr>
          <a:xfrm>
            <a:off x="7016778" y="1152938"/>
            <a:ext cx="4120533" cy="1272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9AC85-910D-4C90-B0C9-DDD9D4761AA5}"/>
              </a:ext>
            </a:extLst>
          </p:cNvPr>
          <p:cNvSpPr txBox="1"/>
          <p:nvPr/>
        </p:nvSpPr>
        <p:spPr>
          <a:xfrm>
            <a:off x="1323196" y="264109"/>
            <a:ext cx="4445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час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959FE9-ABDB-4D03-B2C8-0B97450A03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"/>
          <a:stretch/>
        </p:blipFill>
        <p:spPr>
          <a:xfrm rot="5400000">
            <a:off x="3288831" y="3686060"/>
            <a:ext cx="2928081" cy="2413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15E4F9-82F2-4E44-9F9B-8E932474B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2231" y="702027"/>
            <a:ext cx="3209278" cy="2406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BC8DC8-832C-4C5E-B929-26CD87D90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13" y="3147800"/>
            <a:ext cx="2406961" cy="3209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E2E412-F6F8-46E6-A170-193AAA3EB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6815" y="743730"/>
            <a:ext cx="3205426" cy="240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493ADC-16FB-4AB2-9139-5B6A77372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7" y="3429000"/>
            <a:ext cx="2201001" cy="2934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191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898AA9-F1AB-4292-8C27-0BEB0ACFD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298" y="98474"/>
            <a:ext cx="5171732" cy="77372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«Путешествие по «Реке времени»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53D71-924C-4795-9166-A63D6ACCF341}"/>
              </a:ext>
            </a:extLst>
          </p:cNvPr>
          <p:cNvSpPr txBox="1"/>
          <p:nvPr/>
        </p:nvSpPr>
        <p:spPr>
          <a:xfrm>
            <a:off x="1899137" y="303693"/>
            <a:ext cx="3051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 - технология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EDEB9-50B3-4AFB-8930-618120A38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72" y="765358"/>
            <a:ext cx="3294593" cy="247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B9F04D-AE15-4167-8650-F5C54F4FC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79" y="3429000"/>
            <a:ext cx="2202159" cy="293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262C34-6C8E-4D68-8DE3-79FAD637E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7" y="3428999"/>
            <a:ext cx="2202160" cy="293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0333E5-AAB6-41DB-A44D-73FBAE3AC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873136"/>
            <a:ext cx="3150890" cy="2363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436725-42A9-43F3-BBA9-F13B9E6C68AC}"/>
              </a:ext>
            </a:extLst>
          </p:cNvPr>
          <p:cNvSpPr txBox="1"/>
          <p:nvPr/>
        </p:nvSpPr>
        <p:spPr>
          <a:xfrm>
            <a:off x="7625938" y="3198166"/>
            <a:ext cx="267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Дьеныша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ED3915-AB54-498A-84D8-B4FA7EF69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58" y="3659831"/>
            <a:ext cx="3052470" cy="2753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629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2116362-5D4A-4D03-A3F3-677DE015C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601" y="173540"/>
            <a:ext cx="4835473" cy="46166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 - музеи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340C1-B9C4-4371-A9B9-C035A82C3AF2}"/>
              </a:ext>
            </a:extLst>
          </p:cNvPr>
          <p:cNvSpPr txBox="1"/>
          <p:nvPr/>
        </p:nvSpPr>
        <p:spPr>
          <a:xfrm>
            <a:off x="1308295" y="161268"/>
            <a:ext cx="410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«Читающая семья»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C24B67-A58A-43FD-913D-A28CA3D6E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t="4958" r="1" b="6575"/>
          <a:stretch/>
        </p:blipFill>
        <p:spPr>
          <a:xfrm>
            <a:off x="1498209" y="765358"/>
            <a:ext cx="3727938" cy="247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68EAF8-3CE4-4FA4-8D38-1A47BD8CD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46" y="3429000"/>
            <a:ext cx="2234664" cy="297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C:\Users\Olga Nikulina\Desktop\Новая папка (3)\s2OGXW429S8.jpg">
            <a:extLst>
              <a:ext uri="{FF2B5EF4-FFF2-40B4-BE49-F238E27FC236}">
                <a16:creationId xmlns:a16="http://schemas.microsoft.com/office/drawing/2014/main" id="{BBAA0893-8C9F-41AA-9B39-80DE3212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87" y="635205"/>
            <a:ext cx="3334727" cy="289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C:\Users\Olga Nikulina\Desktop\Новая папка (3)\26-01-2022_17-22-14\20220125_145645.jpg">
            <a:extLst>
              <a:ext uri="{FF2B5EF4-FFF2-40B4-BE49-F238E27FC236}">
                <a16:creationId xmlns:a16="http://schemas.microsoft.com/office/drawing/2014/main" id="{E5BF0AE4-37CE-472B-90CD-5DC54A21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79" y="3829289"/>
            <a:ext cx="3440670" cy="2579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536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FDD9D-FD5C-46A5-B618-DE4F255A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EABDD-BB3E-4AFD-8053-8B8B7A923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D4E49-9CB4-4CD1-AD94-AB34E9297A14}"/>
              </a:ext>
            </a:extLst>
          </p:cNvPr>
          <p:cNvSpPr txBox="1"/>
          <p:nvPr/>
        </p:nvSpPr>
        <p:spPr>
          <a:xfrm>
            <a:off x="1038653" y="575750"/>
            <a:ext cx="46413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профессионального мастерства среди педагогов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лучший центр по познавательному развитию»</a:t>
            </a:r>
          </a:p>
          <a:p>
            <a:pPr algn="ctr"/>
            <a:endParaRPr lang="ru-RU" dirty="0"/>
          </a:p>
        </p:txBody>
      </p:sp>
      <p:pic>
        <p:nvPicPr>
          <p:cNvPr id="7" name="Picture 2" descr="C:\Users\Olga Nikulina\Desktop\фин грам\12-02-2022_06-24-20\20211216_073842.jpg">
            <a:extLst>
              <a:ext uri="{FF2B5EF4-FFF2-40B4-BE49-F238E27FC236}">
                <a16:creationId xmlns:a16="http://schemas.microsoft.com/office/drawing/2014/main" id="{BEEC3E1B-1850-4548-862B-F3548A85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44066" y="387252"/>
            <a:ext cx="3593305" cy="260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6C3494-6C86-4AC6-A367-A4D945709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86" y="3233193"/>
            <a:ext cx="2893662" cy="309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0A962F-89A3-40A5-85A9-9DF64B7ED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02" y="2194621"/>
            <a:ext cx="3380072" cy="401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559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901065" y="1689126"/>
            <a:ext cx="4933806" cy="20669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>
              <a:solidFill>
                <a:srgbClr val="5231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ДОУ – 100 %.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муниципальном уровне – 35%.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всероссийском уровне – 41 %.</a:t>
            </a:r>
          </a:p>
          <a:p>
            <a:pPr marL="0" indent="0">
              <a:buNone/>
            </a:pPr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20DAA-EC02-41CC-B7D5-718C7E62AEAE}"/>
              </a:ext>
            </a:extLst>
          </p:cNvPr>
          <p:cNvSpPr txBox="1"/>
          <p:nvPr/>
        </p:nvSpPr>
        <p:spPr>
          <a:xfrm>
            <a:off x="647115" y="858129"/>
            <a:ext cx="518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педагогов в конкурсах профессионального мастерства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7080A-ADBB-4392-98C0-1CAF5FED3330}"/>
              </a:ext>
            </a:extLst>
          </p:cNvPr>
          <p:cNvSpPr txBox="1"/>
          <p:nvPr/>
        </p:nvSpPr>
        <p:spPr>
          <a:xfrm>
            <a:off x="6118569" y="858128"/>
            <a:ext cx="518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воспитанников и педагогов в конкурсах </a:t>
            </a:r>
          </a:p>
        </p:txBody>
      </p:sp>
      <p:sp>
        <p:nvSpPr>
          <p:cNvPr id="6" name="Объект 8">
            <a:extLst>
              <a:ext uri="{FF2B5EF4-FFF2-40B4-BE49-F238E27FC236}">
                <a16:creationId xmlns:a16="http://schemas.microsoft.com/office/drawing/2014/main" id="{31A27173-35AA-41E1-87EB-4F737A98DFE0}"/>
              </a:ext>
            </a:extLst>
          </p:cNvPr>
          <p:cNvSpPr txBox="1">
            <a:spLocks/>
          </p:cNvSpPr>
          <p:nvPr/>
        </p:nvSpPr>
        <p:spPr>
          <a:xfrm>
            <a:off x="6245544" y="1689125"/>
            <a:ext cx="4933806" cy="206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rgbClr val="5231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ДОУ – 100 %.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муниципальном уровне – 76 %.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 – 12 %.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523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всероссийском уровне – 29 %.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7C528C-AFED-4590-97B4-5244E8059A8B}"/>
              </a:ext>
            </a:extLst>
          </p:cNvPr>
          <p:cNvSpPr/>
          <p:nvPr/>
        </p:nvSpPr>
        <p:spPr>
          <a:xfrm>
            <a:off x="1111348" y="4060878"/>
            <a:ext cx="4515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Обобщение педагогического опыта (выступления, публикации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47 %.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6646A-D796-449C-A61A-5EFD3BC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39" y="668338"/>
            <a:ext cx="5183188" cy="101282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en-US" dirty="0"/>
              <a:t>XIII</a:t>
            </a:r>
            <a:r>
              <a:rPr lang="ru-RU" dirty="0"/>
              <a:t> областной фестиваль творчества работников образования Свердловской области «Грани таланта» - 2022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69D2B7-6571-45F5-8E9B-CA82DE168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470147"/>
            <a:ext cx="5183188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C907FA5-CBAD-4A6B-8B3C-E1316D1B01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5" y="321260"/>
            <a:ext cx="3626410" cy="2719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89AFF6-96FC-4C96-8C22-99FCA9BB9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42492" r="3929" b="4722"/>
          <a:stretch/>
        </p:blipFill>
        <p:spPr>
          <a:xfrm>
            <a:off x="6986955" y="3260188"/>
            <a:ext cx="3708151" cy="3015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853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B7B5C7-F197-4001-9725-2716289FA524}"/>
              </a:ext>
            </a:extLst>
          </p:cNvPr>
          <p:cNvSpPr txBox="1"/>
          <p:nvPr/>
        </p:nvSpPr>
        <p:spPr>
          <a:xfrm>
            <a:off x="3335853" y="534525"/>
            <a:ext cx="552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414C5-D522-49D2-9424-696FB72F0964}"/>
              </a:ext>
            </a:extLst>
          </p:cNvPr>
          <p:cNvSpPr txBox="1"/>
          <p:nvPr/>
        </p:nvSpPr>
        <p:spPr>
          <a:xfrm>
            <a:off x="1210092" y="1190003"/>
            <a:ext cx="458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сеть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B45B0-03E3-4425-83BD-3B13552E1989}"/>
              </a:ext>
            </a:extLst>
          </p:cNvPr>
          <p:cNvSpPr txBox="1"/>
          <p:nvPr/>
        </p:nvSpPr>
        <p:spPr>
          <a:xfrm>
            <a:off x="6399437" y="1018952"/>
            <a:ext cx="4320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Детские новости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«По секрету  всему свету»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5AF017-AFED-42EB-80C8-7F9F7249BA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074" b="34769"/>
          <a:stretch/>
        </p:blipFill>
        <p:spPr>
          <a:xfrm>
            <a:off x="1953065" y="1849949"/>
            <a:ext cx="3294185" cy="447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C16252-EA21-4742-A993-7B1B8F3DD8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66" r="-4074" b="35795"/>
          <a:stretch/>
        </p:blipFill>
        <p:spPr>
          <a:xfrm>
            <a:off x="7043226" y="2250878"/>
            <a:ext cx="3294185" cy="3671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423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C64902-C177-40D3-8F2E-7B2ED88187B9}"/>
              </a:ext>
            </a:extLst>
          </p:cNvPr>
          <p:cNvSpPr txBox="1"/>
          <p:nvPr/>
        </p:nvSpPr>
        <p:spPr>
          <a:xfrm>
            <a:off x="2740850" y="349859"/>
            <a:ext cx="7343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рабочей программы воспитания 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календарного плана воспитательной работы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2750F6-F919-4F06-ABD8-A5DCFF873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759" y="2029264"/>
            <a:ext cx="4417256" cy="331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F2B55-C162-44C3-91F4-5B3D18633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2560" y="1645090"/>
            <a:ext cx="5026855" cy="377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168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720" y="1392803"/>
            <a:ext cx="5087911" cy="1325563"/>
          </a:xfrm>
        </p:spPr>
        <p:txBody>
          <a:bodyPr>
            <a:norm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Голос аналитика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C24698D7-BFA4-42F1-B379-105BC64C1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694745"/>
              </p:ext>
            </p:extLst>
          </p:nvPr>
        </p:nvGraphicFramePr>
        <p:xfrm>
          <a:off x="6630505" y="1090955"/>
          <a:ext cx="4840775" cy="450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7E3B5F-4CDD-4122-A28A-B573F02EF9AA}"/>
              </a:ext>
            </a:extLst>
          </p:cNvPr>
          <p:cNvSpPr txBox="1"/>
          <p:nvPr/>
        </p:nvSpPr>
        <p:spPr>
          <a:xfrm>
            <a:off x="6096000" y="415606"/>
            <a:ext cx="5490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Результаты освоения ООП ДО воспитанниками </a:t>
            </a:r>
          </a:p>
        </p:txBody>
      </p:sp>
    </p:spTree>
    <p:extLst>
      <p:ext uri="{BB962C8B-B14F-4D97-AF65-F5344CB8AC3E}">
        <p14:creationId xmlns:p14="http://schemas.microsoft.com/office/powerpoint/2010/main" val="272537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1277" y="1775791"/>
            <a:ext cx="4916670" cy="174878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Состав редакционного коллектива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92F9C0BA-25B5-4AAE-B119-D542BF973F28}"/>
              </a:ext>
            </a:extLst>
          </p:cNvPr>
          <p:cNvSpPr txBox="1">
            <a:spLocks/>
          </p:cNvSpPr>
          <p:nvPr/>
        </p:nvSpPr>
        <p:spPr>
          <a:xfrm>
            <a:off x="6364055" y="661181"/>
            <a:ext cx="4916670" cy="4037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педагогов</a:t>
            </a:r>
          </a:p>
          <a:p>
            <a:r>
              <a:rPr lang="ru-RU" sz="2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специалиста</a:t>
            </a:r>
          </a:p>
          <a:p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 – 11 </a:t>
            </a:r>
          </a:p>
          <a:p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специальное - 6</a:t>
            </a:r>
          </a:p>
          <a:p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КК – 4</a:t>
            </a:r>
          </a:p>
          <a:p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СЗД - 6 </a:t>
            </a:r>
          </a:p>
          <a:p>
            <a:r>
              <a:rPr lang="ru-R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имеют -  7</a:t>
            </a:r>
          </a:p>
        </p:txBody>
      </p:sp>
    </p:spTree>
    <p:extLst>
      <p:ext uri="{BB962C8B-B14F-4D97-AF65-F5344CB8AC3E}">
        <p14:creationId xmlns:p14="http://schemas.microsoft.com/office/powerpoint/2010/main" val="319058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0720" y="1392803"/>
            <a:ext cx="5087911" cy="1325563"/>
          </a:xfrm>
        </p:spPr>
        <p:txBody>
          <a:bodyPr>
            <a:normAutofit/>
          </a:bodyPr>
          <a:lstStyle/>
          <a:p>
            <a:r>
              <a:rPr lang="ru-RU" i="1" dirty="0"/>
              <a:t>Голос аналитика</a:t>
            </a:r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873120" y="4070194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ln w="6350">
                  <a:solidFill>
                    <a:srgbClr val="5A4012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i="1" dirty="0">
                <a:solidFill>
                  <a:srgbClr val="523128"/>
                </a:solidFill>
              </a:rPr>
              <a:t>Удовлетворенность родителей качеством предоставления образовательных услуг»</a:t>
            </a:r>
            <a:endParaRPr lang="ru-RU" sz="2000" dirty="0">
              <a:solidFill>
                <a:srgbClr val="523128"/>
              </a:solidFill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C24698D7-BFA4-42F1-B379-105BC64C1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868356"/>
              </p:ext>
            </p:extLst>
          </p:nvPr>
        </p:nvGraphicFramePr>
        <p:xfrm>
          <a:off x="6630505" y="1090955"/>
          <a:ext cx="4840775" cy="450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3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D2493-C825-49A5-B74C-24372E8C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Летнее путешествие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D8930D-BDF8-4109-962D-D7FD0D0F9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02" y="1989000"/>
            <a:ext cx="4320000" cy="2880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E43EDF-2A11-4E52-87CB-2313873FFE9C}"/>
              </a:ext>
            </a:extLst>
          </p:cNvPr>
          <p:cNvSpPr/>
          <p:nvPr/>
        </p:nvSpPr>
        <p:spPr>
          <a:xfrm>
            <a:off x="6185488" y="315070"/>
            <a:ext cx="5316965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летнего оздоровительного периода: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b="1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Совершенствовать педагогическую деятельность в летний период года по развитию физических качеств и психических процессов через развитие моторной сферы воспитанников:</a:t>
            </a:r>
          </a:p>
          <a:p>
            <a:pPr lvl="0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b="1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крупной моторики посредством физических упражнений, подвижных и спортивных игр;</a:t>
            </a:r>
          </a:p>
          <a:p>
            <a:pPr lvl="0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b="1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 через продуктивную деятельность;</a:t>
            </a:r>
          </a:p>
          <a:p>
            <a:pPr lvl="0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b="1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моторики </a:t>
            </a:r>
            <a:r>
              <a:rPr lang="ru-RU" b="1" dirty="0" err="1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речедвигательного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аппарата, слухового восприятия, речевого слуха и речевого дыхания посредством игровых, </a:t>
            </a:r>
            <a:r>
              <a:rPr lang="ru-RU" b="1" dirty="0" err="1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</a:p>
          <a:p>
            <a:pPr lvl="0" algn="just" fontAlgn="base"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b="1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экологическую культуру у детей раннего и дошкольного возрастов посредством интеграции разных образовательных областей через проектную деятельность;</a:t>
            </a:r>
          </a:p>
        </p:txBody>
      </p:sp>
    </p:spTree>
    <p:extLst>
      <p:ext uri="{BB962C8B-B14F-4D97-AF65-F5344CB8AC3E}">
        <p14:creationId xmlns:p14="http://schemas.microsoft.com/office/powerpoint/2010/main" val="99098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6870" y="2295143"/>
            <a:ext cx="4916670" cy="11991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Хроники года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F96F5-654A-497F-91C4-C50DEDD1BF1D}"/>
              </a:ext>
            </a:extLst>
          </p:cNvPr>
          <p:cNvSpPr txBox="1"/>
          <p:nvPr/>
        </p:nvSpPr>
        <p:spPr>
          <a:xfrm>
            <a:off x="6555543" y="1540454"/>
            <a:ext cx="4612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повышение качества образования и воспитания через внедрение  современных педагогических технологий, способствующих самореализации ребенка в разных видах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6446A-6A1A-4C10-B7A7-AA187271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77" y="1117050"/>
            <a:ext cx="4916670" cy="2852737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развитию детской инициативы и самостоятельности дошкольников через внедрение метода проектов.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26" name="Picture 2" descr="https://avatars.mds.yandex.net/i?id=d67824327b50cbb5b93d954a718ce7bb_l-4611905-images-thumbs&amp;n=13">
            <a:extLst>
              <a:ext uri="{FF2B5EF4-FFF2-40B4-BE49-F238E27FC236}">
                <a16:creationId xmlns:a16="http://schemas.microsoft.com/office/drawing/2014/main" id="{B912550F-7A5B-442C-8672-C3A81652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72" y="1266092"/>
            <a:ext cx="4848664" cy="3636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615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8"/>
          <p:cNvSpPr txBox="1">
            <a:spLocks/>
          </p:cNvSpPr>
          <p:nvPr/>
        </p:nvSpPr>
        <p:spPr>
          <a:xfrm>
            <a:off x="6573981" y="1615827"/>
            <a:ext cx="4549343" cy="1633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  <a:p>
            <a:endParaRPr lang="ru-RU" sz="1800" b="1" i="1" dirty="0">
              <a:solidFill>
                <a:srgbClr val="523128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07DD9-8538-4B9A-9240-6FC70EA4FBD5}"/>
              </a:ext>
            </a:extLst>
          </p:cNvPr>
          <p:cNvSpPr txBox="1"/>
          <p:nvPr/>
        </p:nvSpPr>
        <p:spPr>
          <a:xfrm>
            <a:off x="763353" y="580692"/>
            <a:ext cx="491667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проектной деятельности в ДОУ»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Реализованы проекты: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денег», «Танец – вчера, сегодня завтра», «Огород на подоконнике», «Летние виды спорта», «Зимние виды спорта», «Мы здоровью скажем – да!»,  «Русская народная кукла», «Путешествие в мир сказок», «Мое имя», «Наши первые игрушки – это чудо погремушки».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7AC791-FB85-4D8E-8769-3E7E50F8B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7009" y="847968"/>
            <a:ext cx="3031722" cy="2273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9882676-C56E-43D8-9C02-37737B13C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9057" y="3752557"/>
            <a:ext cx="3344591" cy="2508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9403AB4-2D1C-448F-9551-A726A5C76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39" y="453687"/>
            <a:ext cx="2273792" cy="3041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32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834A910-9DB4-4CE9-B368-A4577FA8D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E66CFD-CF8E-4EAD-8DC9-2BEDD5A22C55}"/>
              </a:ext>
            </a:extLst>
          </p:cNvPr>
          <p:cNvSpPr/>
          <p:nvPr/>
        </p:nvSpPr>
        <p:spPr>
          <a:xfrm>
            <a:off x="1036320" y="826671"/>
            <a:ext cx="41265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формирования основ социальной и финансовой грамотности у детей старшего дошкольного возраста с целью воспитания социально-личностных качеств и ценностных ориентиров, необходимых для рационального поведения в сфере экономики.</a:t>
            </a:r>
          </a:p>
        </p:txBody>
      </p:sp>
      <p:pic>
        <p:nvPicPr>
          <p:cNvPr id="2050" name="Picture 2" descr="https://ds85.centerstart.ru/sites/ds85.centerstart.ru/files/dir/news/zf.jpg">
            <a:extLst>
              <a:ext uri="{FF2B5EF4-FFF2-40B4-BE49-F238E27FC236}">
                <a16:creationId xmlns:a16="http://schemas.microsoft.com/office/drawing/2014/main" id="{DC5BDFFC-9CDB-49CE-B10D-83DD4DDA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54" y="1266092"/>
            <a:ext cx="4735115" cy="315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058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96E36-6DB4-4109-A9CC-1636362C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3FC9C-D0C8-4E24-BD16-728BA9B84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CDF2F-4424-4BE1-B65D-8D41B6C83D65}"/>
              </a:ext>
            </a:extLst>
          </p:cNvPr>
          <p:cNvSpPr txBox="1"/>
          <p:nvPr/>
        </p:nvSpPr>
        <p:spPr>
          <a:xfrm>
            <a:off x="763353" y="294108"/>
            <a:ext cx="5331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дополнительного образования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– педагогической направленности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«Азы финансовой культуры для детей старшего дошкольного возраста»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8B4F4A-703F-454E-8378-153351BF2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4905" y="2883466"/>
            <a:ext cx="4070869" cy="305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1AC4E9-D79D-4977-ADF9-617B931AA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60452" y="341141"/>
            <a:ext cx="3827830" cy="287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4D7613-E244-4AF4-9062-E49F80E35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55" y="3437667"/>
            <a:ext cx="3827828" cy="2870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813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B028C40-CCC2-4FCF-8CBD-9914DA3AB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2FBDC02-0807-4016-9686-8127EB2F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79102-35EC-4CB3-82DE-9E317FEB4F8A}"/>
              </a:ext>
            </a:extLst>
          </p:cNvPr>
          <p:cNvSpPr txBox="1"/>
          <p:nvPr/>
        </p:nvSpPr>
        <p:spPr>
          <a:xfrm>
            <a:off x="1056370" y="1382286"/>
            <a:ext cx="44453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«Формы и методы работы по формированию основ  финансовой грамотности у детей старшего дошкольного возраста»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E45FB2-1B10-4B0B-A384-8568412D8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76" y="541695"/>
            <a:ext cx="2590263" cy="345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D40262-6ADF-4CCD-90CA-1FB7D533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06" y="3097590"/>
            <a:ext cx="2527495" cy="3369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6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1E57F-20C7-4AEC-89BE-EE51B663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D232B-54EA-4EDD-A29A-DE0D4835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A266E-440F-4A12-BF69-CA8DA705E125}"/>
              </a:ext>
            </a:extLst>
          </p:cNvPr>
          <p:cNvSpPr txBox="1"/>
          <p:nvPr/>
        </p:nvSpPr>
        <p:spPr>
          <a:xfrm>
            <a:off x="763353" y="1195442"/>
            <a:ext cx="5191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и начальных навыков финансовой грамотности у детей старшего дошкольного возраста»</a:t>
            </a:r>
          </a:p>
          <a:p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DFA227-EDC5-4D6C-813F-1E5E46012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62" y="359239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2C2D93-36D9-4828-ADD7-6129CA201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99" y="2874962"/>
            <a:ext cx="257175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53C3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404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1923</TotalTime>
  <Words>403</Words>
  <Application>Microsoft Office PowerPoint</Application>
  <PresentationFormat>Широкоэкранный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Liberation Serif</vt:lpstr>
      <vt:lpstr>Times New Roman</vt:lpstr>
      <vt:lpstr>листание 7</vt:lpstr>
      <vt:lpstr>СОДЕРЖАНИЕ</vt:lpstr>
      <vt:lpstr>Состав редакционного коллектива</vt:lpstr>
      <vt:lpstr>Хроники года</vt:lpstr>
      <vt:lpstr>Способствовать развитию детской инициативы и самостоятельности дошкольников через внедрение метода проектов.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XIII областной фестиваль творчества работников образования Свердловской области «Грани таланта» - 2022 </vt:lpstr>
      <vt:lpstr>Презентация PowerPoint</vt:lpstr>
      <vt:lpstr>Презентация PowerPoint</vt:lpstr>
      <vt:lpstr>Голос аналитика</vt:lpstr>
      <vt:lpstr>Голос аналитика</vt:lpstr>
      <vt:lpstr>Летнее путешествие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121</cp:revision>
  <dcterms:created xsi:type="dcterms:W3CDTF">2016-11-15T09:14:47Z</dcterms:created>
  <dcterms:modified xsi:type="dcterms:W3CDTF">2022-05-31T06:39:41Z</dcterms:modified>
</cp:coreProperties>
</file>