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71" r:id="rId10"/>
    <p:sldId id="27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C67924-926D-42DB-A200-FBDFD8491D61}" v="465" dt="2026-01-21T14:03:03.9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89" d="100"/>
          <a:sy n="8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7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72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26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71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36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6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0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35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75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69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16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FFB779-270B-4192-84BA-A697F48306D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97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87689" y="2298140"/>
            <a:ext cx="9910296" cy="3363070"/>
          </a:xfrm>
        </p:spPr>
        <p:txBody>
          <a:bodyPr anchor="t">
            <a:normAutofit/>
          </a:bodyPr>
          <a:lstStyle/>
          <a:p>
            <a:r>
              <a:rPr lang="ru-RU" sz="5400" dirty="0">
                <a:latin typeface="Times New Roman"/>
                <a:cs typeface="Times New Roman"/>
              </a:rPr>
              <a:t>1.3.СЕМЕЙНЫЕ ЦЕННОСТИ И ТРАДИЦИИ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87688" y="1553518"/>
            <a:ext cx="9910295" cy="128173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endParaRPr lang="ru-RU">
              <a:latin typeface="Times New Roman"/>
              <a:cs typeface="Times New Roman"/>
            </a:endParaRPr>
          </a:p>
          <a:p>
            <a:pPr algn="l"/>
            <a:endParaRPr lang="ru-RU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985E44-F79D-348D-7FC1-5B00EC9DD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7236" y="-424465"/>
            <a:ext cx="3157404" cy="1349671"/>
          </a:xfrm>
        </p:spPr>
        <p:txBody>
          <a:bodyPr anchor="b">
            <a:normAutofit/>
          </a:bodyPr>
          <a:lstStyle/>
          <a:p>
            <a:r>
              <a:rPr lang="ru-RU" dirty="0">
                <a:latin typeface="Times New Roman"/>
                <a:cs typeface="Times New Roman"/>
              </a:rPr>
              <a:t>Проекты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0C2B1B-6752-8B12-36D2-07D6D1BFB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957" y="1721261"/>
            <a:ext cx="11296445" cy="4158604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ts val="600"/>
              </a:spcBef>
            </a:pPr>
            <a:r>
              <a:rPr lang="ru-RU" sz="2400" dirty="0">
                <a:latin typeface="Times New Roman"/>
                <a:cs typeface="Times New Roman"/>
              </a:rPr>
              <a:t> «Игры нашего двора!»</a:t>
            </a:r>
            <a:endParaRPr lang="en-US" sz="2400">
              <a:latin typeface="Times New Roman"/>
              <a:cs typeface="Times New Roman"/>
            </a:endParaRPr>
          </a:p>
          <a:p>
            <a:pPr>
              <a:spcBef>
                <a:spcPts val="600"/>
              </a:spcBef>
            </a:pPr>
            <a:r>
              <a:rPr lang="ru-RU" sz="2400" dirty="0">
                <a:latin typeface="Times New Roman"/>
                <a:cs typeface="Times New Roman"/>
              </a:rPr>
              <a:t>Знакомство детей с народными играми, являющимися традиционным средством педагогики, а также с играми наших родителей, дедушек, бабушек. </a:t>
            </a:r>
          </a:p>
          <a:p>
            <a:pPr>
              <a:spcBef>
                <a:spcPts val="600"/>
              </a:spcBef>
            </a:pPr>
            <a:r>
              <a:rPr lang="ru-RU" sz="2400" dirty="0">
                <a:latin typeface="Times New Roman"/>
                <a:cs typeface="Times New Roman"/>
              </a:rPr>
              <a:t>«Древо семьи». Родители совместно с детьми собирают интересные истории из жизни своих предков, систематизируют материал об истории своей семьи для последующих поколений. </a:t>
            </a:r>
          </a:p>
          <a:p>
            <a:pPr>
              <a:spcBef>
                <a:spcPts val="600"/>
              </a:spcBef>
            </a:pPr>
            <a:r>
              <a:rPr lang="ru-RU" sz="2400" dirty="0">
                <a:latin typeface="Times New Roman"/>
                <a:cs typeface="Times New Roman"/>
              </a:rPr>
              <a:t>«Летнее путешествие всей семьей». Родители совместно с детьми оформляют стенгазету, демонстрирующую семейные традиции летнего отдыха. </a:t>
            </a:r>
          </a:p>
          <a:p>
            <a:pPr>
              <a:spcBef>
                <a:spcPts val="600"/>
              </a:spcBef>
            </a:pPr>
            <a:r>
              <a:rPr lang="ru-RU" sz="2400" dirty="0">
                <a:latin typeface="Times New Roman"/>
                <a:cs typeface="Times New Roman"/>
              </a:rPr>
              <a:t>«Ребенок-Семья-История». Оформление итоговой летописи семьи по результатам реализации проектов: «Наши имена», «Когда мы родились», «Где мы родились» и других проектов. </a:t>
            </a:r>
          </a:p>
          <a:p>
            <a:pPr>
              <a:spcBef>
                <a:spcPts val="600"/>
              </a:spcBef>
            </a:pPr>
            <a:r>
              <a:rPr lang="ru-RU" sz="2400" dirty="0">
                <a:latin typeface="Times New Roman"/>
                <a:cs typeface="Times New Roman"/>
              </a:rPr>
              <a:t>«Книга года». Создание общей групповой книги, описывающей самые значимые семейные события в жизни каждого ребенка в текущем году. </a:t>
            </a:r>
          </a:p>
          <a:p>
            <a:pPr>
              <a:spcBef>
                <a:spcPts val="600"/>
              </a:spcBef>
            </a:pPr>
            <a:r>
              <a:rPr lang="ru-RU" sz="2400" dirty="0">
                <a:latin typeface="Times New Roman"/>
                <a:cs typeface="Times New Roman"/>
              </a:rPr>
              <a:t>«Увлечения моей семьи», «Семейное древо», «Семейные праздники», «Сундучок семейных ценностей»</a:t>
            </a:r>
          </a:p>
        </p:txBody>
      </p:sp>
    </p:spTree>
    <p:extLst>
      <p:ext uri="{BB962C8B-B14F-4D97-AF65-F5344CB8AC3E}">
        <p14:creationId xmlns:p14="http://schemas.microsoft.com/office/powerpoint/2010/main" val="1306379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F541DB91-0B10-46D9-B34B-7BFF96026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CF7FE1C-8BC5-4B0C-A2BC-93AB72C9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Рисунок 3" descr="Picture background">
            <a:extLst>
              <a:ext uri="{FF2B5EF4-FFF2-40B4-BE49-F238E27FC236}">
                <a16:creationId xmlns:a16="http://schemas.microsoft.com/office/drawing/2014/main" id="{A5BD8005-DA8C-BC1B-7B57-C47BFC7CF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992" y="5214156"/>
            <a:ext cx="3812577" cy="140974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56EF33FE-6BAF-DB19-189A-59B6D722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4765" y="1083987"/>
            <a:ext cx="8798339" cy="462914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ru-RU" sz="3200" dirty="0">
                <a:latin typeface="Times New Roman"/>
                <a:cs typeface="Times New Roman"/>
              </a:rPr>
              <a:t>В Федеральном государственном образовательном стандарте дошкольного образования определены основные принципы дошкольного образования. Одним из них является «приобщение детей к социокультурным нормам, традициям семьи, общества и государства»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532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3" descr="Picture background">
            <a:extLst>
              <a:ext uri="{FF2B5EF4-FFF2-40B4-BE49-F238E27FC236}">
                <a16:creationId xmlns:a16="http://schemas.microsoft.com/office/drawing/2014/main" id="{38845326-EF80-CA92-361C-F0E7CF26B1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07"/>
          <a:stretch>
            <a:fillRect/>
          </a:stretch>
        </p:blipFill>
        <p:spPr>
          <a:xfrm>
            <a:off x="5178311" y="10"/>
            <a:ext cx="9290149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441233-C17A-97B1-6BBD-CED631C38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104" y="1561765"/>
            <a:ext cx="7021283" cy="374276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ctr">
              <a:buNone/>
            </a:pPr>
            <a:r>
              <a:rPr lang="ru-RU" sz="3200" i="1" dirty="0">
                <a:latin typeface="Times New Roman"/>
                <a:ea typeface="+mn-lt"/>
                <a:cs typeface="+mn-lt"/>
              </a:rPr>
              <a:t>Семейные ценности</a:t>
            </a:r>
            <a:r>
              <a:rPr lang="ru-RU" sz="3200" dirty="0">
                <a:latin typeface="Times New Roman"/>
                <a:ea typeface="+mn-lt"/>
                <a:cs typeface="+mn-lt"/>
              </a:rPr>
              <a:t> – это система представлений о семье, ее нравственных ориентирах, которые оказывают влияние на взаимоотношения между членами семьи, а также устанавливают правила и нормы поведения, семейные цели и способы организации жизнедеятельности семьи. </a:t>
            </a:r>
            <a:endParaRPr lang="ru-RU" sz="32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2901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6A9EA8-5F90-C5C7-2962-D5B65CC71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414" y="611115"/>
            <a:ext cx="10815150" cy="1753263"/>
          </a:xfrm>
        </p:spPr>
        <p:txBody>
          <a:bodyPr anchor="ctr">
            <a:normAutofit/>
          </a:bodyPr>
          <a:lstStyle/>
          <a:p>
            <a:r>
              <a:rPr lang="ru-RU" sz="3400">
                <a:latin typeface="Times New Roman"/>
                <a:ea typeface="+mj-lt"/>
                <a:cs typeface="+mj-lt"/>
              </a:rPr>
              <a:t>В зависимости от видов связей (супружеские, родительские, родственные) выделяют следующие ценности: </a:t>
            </a:r>
            <a:endParaRPr lang="ru-RU" sz="3400">
              <a:latin typeface="Times New Roman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C0328A-439E-15BD-7EC4-AA21C62A9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332" y="2752479"/>
            <a:ext cx="11697231" cy="3500136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3200" b="1" dirty="0">
                <a:latin typeface="Times New Roman"/>
                <a:ea typeface="+mn-lt"/>
                <a:cs typeface="+mn-lt"/>
              </a:rPr>
              <a:t>ценности супружества</a:t>
            </a:r>
            <a:r>
              <a:rPr lang="ru-RU" sz="3200" dirty="0">
                <a:latin typeface="Times New Roman"/>
                <a:ea typeface="+mn-lt"/>
                <a:cs typeface="+mn-lt"/>
              </a:rPr>
              <a:t> (брак, взаимоподдержка и взаимопонимание супругов и т.д.); </a:t>
            </a:r>
          </a:p>
          <a:p>
            <a:r>
              <a:rPr lang="ru-RU" sz="3200" dirty="0">
                <a:latin typeface="Times New Roman"/>
                <a:ea typeface="+mn-lt"/>
                <a:cs typeface="+mn-lt"/>
              </a:rPr>
              <a:t> </a:t>
            </a:r>
            <a:r>
              <a:rPr lang="ru-RU" sz="3200" b="1" dirty="0">
                <a:latin typeface="Times New Roman"/>
                <a:ea typeface="+mn-lt"/>
                <a:cs typeface="+mn-lt"/>
              </a:rPr>
              <a:t>родительские ценности</a:t>
            </a:r>
            <a:r>
              <a:rPr lang="ru-RU" sz="3200" dirty="0">
                <a:latin typeface="Times New Roman"/>
                <a:ea typeface="+mn-lt"/>
                <a:cs typeface="+mn-lt"/>
              </a:rPr>
              <a:t> (воспитание и социализация детей в семье и т.д.); </a:t>
            </a:r>
          </a:p>
          <a:p>
            <a:r>
              <a:rPr lang="ru-RU" sz="3200" b="1" dirty="0">
                <a:latin typeface="Times New Roman"/>
                <a:ea typeface="+mn-lt"/>
                <a:cs typeface="+mn-lt"/>
              </a:rPr>
              <a:t>ценности, связанные с родством</a:t>
            </a:r>
            <a:r>
              <a:rPr lang="ru-RU" sz="3200" dirty="0">
                <a:latin typeface="Times New Roman"/>
                <a:ea typeface="+mn-lt"/>
                <a:cs typeface="+mn-lt"/>
              </a:rPr>
              <a:t> (взаимодействие между родственниками – братьями, сестрами, бабушками и дедушками)</a:t>
            </a:r>
            <a:endParaRPr lang="ru-RU" sz="3200" dirty="0">
              <a:latin typeface="Times New Roman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090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682DEE-DA8B-F3D5-81A4-C83CF5899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175" y="926132"/>
            <a:ext cx="11130793" cy="5285037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i="1" dirty="0">
                <a:latin typeface="Times New Roman"/>
                <a:ea typeface="+mn-lt"/>
                <a:cs typeface="+mn-lt"/>
              </a:rPr>
              <a:t>культурно-национальная и кровная самоценность семьи</a:t>
            </a:r>
            <a:r>
              <a:rPr lang="ru-RU" dirty="0">
                <a:latin typeface="Times New Roman"/>
                <a:ea typeface="+mn-lt"/>
                <a:cs typeface="+mn-lt"/>
              </a:rPr>
              <a:t> (кровное родство, почитание предков, ребенок, домашний очаг, семейный лад, обычаи); </a:t>
            </a:r>
          </a:p>
          <a:p>
            <a:r>
              <a:rPr lang="ru-RU" dirty="0">
                <a:latin typeface="Times New Roman"/>
                <a:ea typeface="+mn-lt"/>
                <a:cs typeface="+mn-lt"/>
              </a:rPr>
              <a:t> </a:t>
            </a:r>
            <a:r>
              <a:rPr lang="ru-RU" i="1" dirty="0">
                <a:latin typeface="Times New Roman"/>
                <a:ea typeface="+mn-lt"/>
                <a:cs typeface="+mn-lt"/>
              </a:rPr>
              <a:t>природно-географические основы воспитания духовно-нравственных ценностей в семье</a:t>
            </a:r>
            <a:r>
              <a:rPr lang="ru-RU" dirty="0">
                <a:latin typeface="Times New Roman"/>
                <a:ea typeface="+mn-lt"/>
                <a:cs typeface="+mn-lt"/>
              </a:rPr>
              <a:t> (бережное отношение к природе, </a:t>
            </a:r>
            <a:r>
              <a:rPr lang="ru-RU" dirty="0" err="1">
                <a:latin typeface="Times New Roman"/>
                <a:ea typeface="+mn-lt"/>
                <a:cs typeface="+mn-lt"/>
              </a:rPr>
              <a:t>природосообразная</a:t>
            </a:r>
            <a:r>
              <a:rPr lang="ru-RU" dirty="0">
                <a:latin typeface="Times New Roman"/>
                <a:ea typeface="+mn-lt"/>
                <a:cs typeface="+mn-lt"/>
              </a:rPr>
              <a:t> деятельность, труд, здоровье);</a:t>
            </a:r>
          </a:p>
          <a:p>
            <a:r>
              <a:rPr lang="ru-RU" dirty="0">
                <a:latin typeface="Times New Roman"/>
                <a:ea typeface="+mn-lt"/>
                <a:cs typeface="+mn-lt"/>
              </a:rPr>
              <a:t> </a:t>
            </a:r>
            <a:r>
              <a:rPr lang="ru-RU" i="1" dirty="0">
                <a:latin typeface="Times New Roman"/>
                <a:ea typeface="+mn-lt"/>
                <a:cs typeface="+mn-lt"/>
              </a:rPr>
              <a:t>общественно-государственные основы русской семьи и семейного воспитания</a:t>
            </a:r>
            <a:r>
              <a:rPr lang="ru-RU" dirty="0">
                <a:latin typeface="Times New Roman"/>
                <a:ea typeface="+mn-lt"/>
                <a:cs typeface="+mn-lt"/>
              </a:rPr>
              <a:t> (понятие родины, бескорыстия, правды, мира и т.д.);</a:t>
            </a:r>
          </a:p>
          <a:p>
            <a:r>
              <a:rPr lang="ru-RU" i="1" dirty="0">
                <a:latin typeface="Times New Roman"/>
                <a:ea typeface="+mn-lt"/>
                <a:cs typeface="+mn-lt"/>
              </a:rPr>
              <a:t>высшие духовно-нравственные ценности</a:t>
            </a:r>
            <a:r>
              <a:rPr lang="ru-RU" dirty="0">
                <a:latin typeface="Times New Roman"/>
                <a:ea typeface="+mn-lt"/>
                <a:cs typeface="+mn-lt"/>
              </a:rPr>
              <a:t> (любовь, доверие, взаимоуважение, материальные и духовные ценности и другие).</a:t>
            </a:r>
            <a:endParaRPr lang="ru-RU" sz="32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19907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231412"/>
            <a:ext cx="11695083" cy="782175"/>
            <a:chOff x="-2" y="231412"/>
            <a:chExt cx="11695083" cy="78217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546071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231888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4F5AE1-3496-550B-135C-65C1D75FB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617" y="1020293"/>
            <a:ext cx="10607494" cy="560005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ru-RU" sz="4000" i="1" dirty="0">
                <a:latin typeface="Times New Roman"/>
                <a:ea typeface="+mn-lt"/>
                <a:cs typeface="+mn-lt"/>
              </a:rPr>
              <a:t>Формирование семейных ценностей</a:t>
            </a:r>
            <a:r>
              <a:rPr lang="ru-RU" sz="4000" dirty="0">
                <a:latin typeface="Times New Roman"/>
                <a:ea typeface="+mn-lt"/>
                <a:cs typeface="+mn-lt"/>
              </a:rPr>
              <a:t> – это целенаправленный процесс, в ходе которого происходит формирование и развитие семейных взаимоотношений, ценностей культуры быта и семьи, а также здорового образа жизни в обществе.</a:t>
            </a:r>
            <a:endParaRPr lang="ru-RU" sz="4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48060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4F7EBAE4-9945-4473-9E34-B2C66EA0F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F2CF72-B93E-15C9-6D0B-B9F42B548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61" y="1163017"/>
            <a:ext cx="6265795" cy="501394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ctr">
              <a:buNone/>
            </a:pPr>
            <a:r>
              <a:rPr lang="ru-RU" b="1" i="1" dirty="0">
                <a:latin typeface="Times New Roman"/>
                <a:ea typeface="+mn-lt"/>
                <a:cs typeface="+mn-lt"/>
              </a:rPr>
              <a:t>Семейные традиции</a:t>
            </a:r>
            <a:r>
              <a:rPr lang="ru-RU" dirty="0">
                <a:latin typeface="Times New Roman"/>
                <a:ea typeface="+mn-lt"/>
                <a:cs typeface="+mn-lt"/>
              </a:rPr>
              <a:t> – это культурное наследие, передающееся от поколения к поколению и сохраняющееся в течение длительного времени в форме обычаев, порядков и норм поведения членов семьи. </a:t>
            </a:r>
            <a:r>
              <a:rPr lang="ru-RU">
                <a:latin typeface="Times New Roman"/>
                <a:ea typeface="+mn-lt"/>
                <a:cs typeface="+mn-lt"/>
              </a:rPr>
              <a:t>Благодаря традициям в семье создаются чувство единства, комфортный психологический климат, формируется чувство стабильности и уверенности в завтрашнем дне.</a:t>
            </a:r>
            <a:endParaRPr lang="ru-RU">
              <a:latin typeface="Times New Roman"/>
              <a:cs typeface="Times New Roman"/>
            </a:endParaRPr>
          </a:p>
        </p:txBody>
      </p:sp>
      <p:pic>
        <p:nvPicPr>
          <p:cNvPr id="4" name="Рисунок 3" descr="Picture background">
            <a:extLst>
              <a:ext uri="{FF2B5EF4-FFF2-40B4-BE49-F238E27FC236}">
                <a16:creationId xmlns:a16="http://schemas.microsoft.com/office/drawing/2014/main" id="{3D1E8F2F-F3B4-893E-2EE4-0465571AE4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" b="3"/>
          <a:stretch>
            <a:fillRect/>
          </a:stretch>
        </p:blipFill>
        <p:spPr>
          <a:xfrm>
            <a:off x="6559647" y="1058696"/>
            <a:ext cx="5122238" cy="5122238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33" name="!!Arc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261882" y="687822"/>
            <a:ext cx="5471147" cy="5471147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190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554660-E2D1-C246-DE96-AFEFF59A7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631" y="809898"/>
            <a:ext cx="10877897" cy="1554480"/>
          </a:xfrm>
        </p:spPr>
        <p:txBody>
          <a:bodyPr anchor="ctr">
            <a:normAutofit/>
          </a:bodyPr>
          <a:lstStyle/>
          <a:p>
            <a:r>
              <a:rPr lang="ru-RU" sz="2600" i="1">
                <a:latin typeface="Times New Roman"/>
                <a:ea typeface="+mj-lt"/>
                <a:cs typeface="+mj-lt"/>
              </a:rPr>
              <a:t> Формы взаимодействия и упражнений с родителями, способствующие формированию семейных ценностей и развитию ценностного отношения у детей дошкольного возраста к своей семье</a:t>
            </a:r>
            <a:endParaRPr lang="ru-RU" sz="2600" b="1" i="1">
              <a:latin typeface="Times New Roman"/>
              <a:cs typeface="Times New Roman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C18A27-E648-4F27-CEB5-594492DF3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333" y="2631001"/>
            <a:ext cx="10626014" cy="3511179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571500" indent="-342900">
              <a:spcBef>
                <a:spcPts val="0"/>
              </a:spcBef>
              <a:spcAft>
                <a:spcPts val="600"/>
              </a:spcAft>
            </a:pPr>
            <a:r>
              <a:rPr lang="ru-RU" sz="2400" dirty="0">
                <a:latin typeface="Times New Roman"/>
                <a:ea typeface="+mn-lt"/>
                <a:cs typeface="+mn-lt"/>
              </a:rPr>
              <a:t>эссе для родителей «Что для меня значит быть родителем?»</a:t>
            </a:r>
            <a:endParaRPr lang="ru-RU" sz="2400">
              <a:latin typeface="Times New Roman"/>
              <a:ea typeface="+mn-lt"/>
              <a:cs typeface="Times New Roman"/>
            </a:endParaRPr>
          </a:p>
          <a:p>
            <a:pPr marL="571500" indent="-342900">
              <a:spcBef>
                <a:spcPts val="0"/>
              </a:spcBef>
              <a:spcAft>
                <a:spcPts val="600"/>
              </a:spcAft>
            </a:pPr>
            <a:r>
              <a:rPr lang="ru-RU" sz="2400">
                <a:latin typeface="Times New Roman"/>
                <a:ea typeface="+mn-lt"/>
                <a:cs typeface="+mn-lt"/>
              </a:rPr>
              <a:t>арт-проект «Герб семьи»</a:t>
            </a:r>
            <a:endParaRPr lang="ru-RU" sz="2400">
              <a:latin typeface="Times New Roman"/>
              <a:ea typeface="+mn-lt"/>
              <a:cs typeface="Times New Roman"/>
            </a:endParaRPr>
          </a:p>
          <a:p>
            <a:pPr marL="571500" indent="-342900">
              <a:spcBef>
                <a:spcPts val="0"/>
              </a:spcBef>
              <a:spcAft>
                <a:spcPts val="600"/>
              </a:spcAft>
            </a:pPr>
            <a:r>
              <a:rPr lang="ru-RU" sz="2400">
                <a:latin typeface="Times New Roman"/>
                <a:ea typeface="+mn-lt"/>
                <a:cs typeface="+mn-lt"/>
              </a:rPr>
              <a:t>упражнение «Семь Я»</a:t>
            </a:r>
            <a:endParaRPr lang="ru-RU" sz="2400" dirty="0">
              <a:latin typeface="Times New Roman"/>
              <a:ea typeface="+mn-lt"/>
              <a:cs typeface="+mn-lt"/>
            </a:endParaRPr>
          </a:p>
          <a:p>
            <a:pPr marL="571500" indent="-342900">
              <a:spcBef>
                <a:spcPts val="0"/>
              </a:spcBef>
              <a:spcAft>
                <a:spcPts val="600"/>
              </a:spcAft>
            </a:pPr>
            <a:r>
              <a:rPr lang="ru-RU" sz="2400">
                <a:latin typeface="Times New Roman"/>
                <a:ea typeface="+mn-lt"/>
                <a:cs typeface="+mn-lt"/>
              </a:rPr>
              <a:t>упражнение «Нравственно-ценностные основы семьи»;</a:t>
            </a:r>
            <a:endParaRPr lang="ru-RU" sz="2400" dirty="0">
              <a:latin typeface="Times New Roman"/>
              <a:ea typeface="+mn-lt"/>
              <a:cs typeface="+mn-lt"/>
            </a:endParaRPr>
          </a:p>
          <a:p>
            <a:pPr marL="571500" indent="-342900">
              <a:spcBef>
                <a:spcPts val="0"/>
              </a:spcBef>
              <a:spcAft>
                <a:spcPts val="600"/>
              </a:spcAft>
            </a:pPr>
            <a:r>
              <a:rPr lang="ru-RU" sz="2400">
                <a:latin typeface="Times New Roman"/>
                <a:ea typeface="+mn-lt"/>
                <a:cs typeface="+mn-lt"/>
              </a:rPr>
              <a:t>обсуждение в кругу доверия «Система ценностей различных поколений»;</a:t>
            </a:r>
            <a:endParaRPr lang="ru-RU" sz="2400" dirty="0">
              <a:latin typeface="Times New Roman"/>
              <a:ea typeface="+mn-lt"/>
              <a:cs typeface="+mn-lt"/>
            </a:endParaRPr>
          </a:p>
          <a:p>
            <a:pPr marL="571500" indent="-342900">
              <a:spcBef>
                <a:spcPts val="0"/>
              </a:spcBef>
              <a:spcAft>
                <a:spcPts val="600"/>
              </a:spcAft>
            </a:pPr>
            <a:r>
              <a:rPr lang="ru-RU" sz="2400" dirty="0">
                <a:latin typeface="Times New Roman"/>
                <a:ea typeface="+mn-lt"/>
                <a:cs typeface="+mn-lt"/>
              </a:rPr>
              <a:t>рефлексия «Воспоминание о </a:t>
            </a:r>
            <a:r>
              <a:rPr lang="ru-RU" sz="2400">
                <a:latin typeface="Times New Roman"/>
                <a:ea typeface="+mn-lt"/>
                <a:cs typeface="+mn-lt"/>
              </a:rPr>
              <a:t>детстве»;</a:t>
            </a:r>
            <a:endParaRPr lang="ru-RU" sz="2400" dirty="0">
              <a:latin typeface="Times New Roman"/>
              <a:ea typeface="+mn-lt"/>
              <a:cs typeface="+mn-lt"/>
            </a:endParaRPr>
          </a:p>
          <a:p>
            <a:pPr marL="571500" indent="-342900">
              <a:spcBef>
                <a:spcPts val="0"/>
              </a:spcBef>
              <a:spcAft>
                <a:spcPts val="600"/>
              </a:spcAft>
            </a:pPr>
            <a:r>
              <a:rPr lang="ru-RU" sz="2400" dirty="0">
                <a:latin typeface="Times New Roman"/>
                <a:ea typeface="+mn-lt"/>
                <a:cs typeface="+mn-lt"/>
              </a:rPr>
              <a:t>изготовление именной книжки ребенка; 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3014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E2C627-A4D6-5AAC-6CB6-7DC8BE1EC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983" y="1251364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i="1" dirty="0">
                <a:latin typeface="Times New Roman"/>
                <a:ea typeface="+mn-lt"/>
                <a:cs typeface="+mn-lt"/>
              </a:rPr>
              <a:t>акции</a:t>
            </a:r>
            <a:r>
              <a:rPr lang="ru-RU" dirty="0">
                <a:latin typeface="Times New Roman"/>
                <a:ea typeface="+mn-lt"/>
                <a:cs typeface="+mn-lt"/>
              </a:rPr>
              <a:t>: «Домики для птиц», «Территория Детства», «Цветущий ДОО», «Книга для детской библиотеки», «Собери макулатуру, сохрани дерево», «Корм для друзей наших меньших», «Расскажи о своем герое Великой Отечественной войны», «Окна Победы» и др.; </a:t>
            </a:r>
          </a:p>
          <a:p>
            <a:r>
              <a:rPr lang="ru-RU" i="1" dirty="0">
                <a:latin typeface="Times New Roman"/>
                <a:ea typeface="+mn-lt"/>
                <a:cs typeface="+mn-lt"/>
              </a:rPr>
              <a:t>праздничные мероприятия:</a:t>
            </a:r>
            <a:r>
              <a:rPr lang="ru-RU" dirty="0">
                <a:latin typeface="Times New Roman"/>
                <a:ea typeface="+mn-lt"/>
                <a:cs typeface="+mn-lt"/>
              </a:rPr>
              <a:t> «День Матери», «День семьи, любви и верности», «День пожилого человека»;</a:t>
            </a:r>
          </a:p>
          <a:p>
            <a:r>
              <a:rPr lang="ru-RU" dirty="0">
                <a:latin typeface="Times New Roman"/>
                <a:ea typeface="+mn-lt"/>
                <a:cs typeface="+mn-lt"/>
              </a:rPr>
              <a:t> </a:t>
            </a:r>
            <a:r>
              <a:rPr lang="ru-RU" i="1" dirty="0">
                <a:latin typeface="Times New Roman"/>
                <a:ea typeface="+mn-lt"/>
                <a:cs typeface="+mn-lt"/>
              </a:rPr>
              <a:t>спортивные мероприятия</a:t>
            </a:r>
            <a:r>
              <a:rPr lang="ru-RU" dirty="0">
                <a:latin typeface="Times New Roman"/>
                <a:ea typeface="+mn-lt"/>
                <a:cs typeface="+mn-lt"/>
              </a:rPr>
              <a:t> «Папа, мама, я – спортивная семья»; </a:t>
            </a:r>
          </a:p>
          <a:p>
            <a:r>
              <a:rPr lang="ru-RU" dirty="0">
                <a:latin typeface="Times New Roman"/>
                <a:ea typeface="+mn-lt"/>
                <a:cs typeface="+mn-lt"/>
              </a:rPr>
              <a:t> </a:t>
            </a:r>
            <a:r>
              <a:rPr lang="ru-RU" i="1" dirty="0">
                <a:latin typeface="Times New Roman"/>
                <a:ea typeface="+mn-lt"/>
                <a:cs typeface="+mn-lt"/>
              </a:rPr>
              <a:t>конкурсы рисунков, поделок, чтецов, фестивали сказок, народные ярмарки;</a:t>
            </a:r>
            <a:endParaRPr lang="ru-RU" i="1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760240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1.3.СЕМЕЙНЫЕ ЦЕННОСТИ И ТРАДИЦИИ</vt:lpstr>
      <vt:lpstr>Презентация PowerPoint</vt:lpstr>
      <vt:lpstr>Презентация PowerPoint</vt:lpstr>
      <vt:lpstr>В зависимости от видов связей (супружеские, родительские, родственные) выделяют следующие ценности: </vt:lpstr>
      <vt:lpstr>Презентация PowerPoint</vt:lpstr>
      <vt:lpstr>Презентация PowerPoint</vt:lpstr>
      <vt:lpstr>Презентация PowerPoint</vt:lpstr>
      <vt:lpstr> Формы взаимодействия и упражнений с родителями, способствующие формированию семейных ценностей и развитию ценностного отношения у детей дошкольного возраста к своей семье</vt:lpstr>
      <vt:lpstr>Презентация PowerPoint</vt:lpstr>
      <vt:lpstr>Проекты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335</cp:revision>
  <dcterms:created xsi:type="dcterms:W3CDTF">2026-01-13T09:24:08Z</dcterms:created>
  <dcterms:modified xsi:type="dcterms:W3CDTF">2026-01-21T14:03:16Z</dcterms:modified>
</cp:coreProperties>
</file>