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94" r:id="rId3"/>
    <p:sldId id="296" r:id="rId4"/>
    <p:sldId id="262" r:id="rId5"/>
    <p:sldId id="297" r:id="rId6"/>
    <p:sldId id="298" r:id="rId7"/>
    <p:sldId id="275" r:id="rId8"/>
    <p:sldId id="265" r:id="rId9"/>
    <p:sldId id="266" r:id="rId10"/>
    <p:sldId id="267" r:id="rId11"/>
    <p:sldId id="309" r:id="rId12"/>
    <p:sldId id="299" r:id="rId13"/>
    <p:sldId id="305" r:id="rId14"/>
    <p:sldId id="300" r:id="rId15"/>
    <p:sldId id="301" r:id="rId16"/>
    <p:sldId id="302" r:id="rId17"/>
    <p:sldId id="304" r:id="rId18"/>
    <p:sldId id="308" r:id="rId19"/>
    <p:sldId id="306" r:id="rId20"/>
    <p:sldId id="307" r:id="rId21"/>
    <p:sldId id="303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629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C6977-79E4-4A6B-9E6F-53B0BF76D439}" type="datetimeFigureOut">
              <a:rPr lang="ru-RU" smtClean="0"/>
              <a:pPr/>
              <a:t>30.10.2025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0366A-86DB-4789-9B13-8AE9A6C311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30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0366A-86DB-4789-9B13-8AE9A6C311F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57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4339" y="472439"/>
            <a:ext cx="8387080" cy="573024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38119" y="762000"/>
            <a:ext cx="6228333" cy="40718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85134" y="492125"/>
            <a:ext cx="5614670" cy="7600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67313" y="2482202"/>
            <a:ext cx="5984875" cy="3776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jpe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1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8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jpeg"/><Relationship Id="rId26" Type="http://schemas.openxmlformats.org/officeDocument/2006/relationships/image" Target="../media/image76.png"/><Relationship Id="rId3" Type="http://schemas.openxmlformats.org/officeDocument/2006/relationships/image" Target="../media/image55.jpeg"/><Relationship Id="rId21" Type="http://schemas.openxmlformats.org/officeDocument/2006/relationships/image" Target="../media/image71.png"/><Relationship Id="rId7" Type="http://schemas.openxmlformats.org/officeDocument/2006/relationships/image" Target="../media/image31.png"/><Relationship Id="rId12" Type="http://schemas.openxmlformats.org/officeDocument/2006/relationships/image" Target="../media/image62.jpeg"/><Relationship Id="rId17" Type="http://schemas.openxmlformats.org/officeDocument/2006/relationships/image" Target="../media/image67.png"/><Relationship Id="rId25" Type="http://schemas.openxmlformats.org/officeDocument/2006/relationships/image" Target="../media/image75.jpeg"/><Relationship Id="rId2" Type="http://schemas.openxmlformats.org/officeDocument/2006/relationships/image" Target="../media/image54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5" Type="http://schemas.openxmlformats.org/officeDocument/2006/relationships/image" Target="../media/image57.jpe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6.png"/><Relationship Id="rId9" Type="http://schemas.openxmlformats.org/officeDocument/2006/relationships/image" Target="../media/image59.jpe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620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2169" y="1681412"/>
            <a:ext cx="607250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3810" algn="ctr">
              <a:lnSpc>
                <a:spcPct val="100299"/>
              </a:lnSpc>
              <a:spcBef>
                <a:spcPts val="370"/>
              </a:spcBef>
            </a:pPr>
            <a:r>
              <a:rPr sz="3200" spc="-10" dirty="0" smtClean="0"/>
              <a:t>«</a:t>
            </a:r>
            <a:r>
              <a:rPr sz="3200" spc="-10" dirty="0"/>
              <a:t>Формирование</a:t>
            </a:r>
            <a:r>
              <a:rPr sz="3200" spc="-75" dirty="0"/>
              <a:t> </a:t>
            </a:r>
            <a:r>
              <a:rPr sz="3200" spc="-10" dirty="0"/>
              <a:t>предпосылок </a:t>
            </a:r>
            <a:r>
              <a:rPr sz="3200" spc="-25" dirty="0"/>
              <a:t>естественно-</a:t>
            </a:r>
            <a:r>
              <a:rPr sz="3200" dirty="0"/>
              <a:t>научной</a:t>
            </a:r>
            <a:r>
              <a:rPr sz="3200" spc="10" dirty="0"/>
              <a:t> </a:t>
            </a:r>
            <a:r>
              <a:rPr sz="3200" spc="-10" dirty="0"/>
              <a:t>грамотности </a:t>
            </a:r>
            <a:r>
              <a:rPr sz="3200" dirty="0"/>
              <a:t>у</a:t>
            </a:r>
            <a:r>
              <a:rPr sz="3200" spc="-80" dirty="0"/>
              <a:t> </a:t>
            </a:r>
            <a:r>
              <a:rPr sz="3200" dirty="0"/>
              <a:t>детей</a:t>
            </a:r>
            <a:r>
              <a:rPr sz="3200" spc="-100" dirty="0"/>
              <a:t> </a:t>
            </a:r>
            <a:r>
              <a:rPr sz="3200" spc="-20" dirty="0"/>
              <a:t>дошкольного</a:t>
            </a:r>
            <a:r>
              <a:rPr sz="3200" spc="-30" dirty="0"/>
              <a:t> </a:t>
            </a:r>
            <a:r>
              <a:rPr sz="3200" spc="-10" dirty="0"/>
              <a:t>возраста»</a:t>
            </a:r>
            <a:endParaRPr sz="3200" dirty="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360" y="3573779"/>
            <a:ext cx="3284220" cy="328422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160000" y="2202179"/>
            <a:ext cx="1697355" cy="1478915"/>
            <a:chOff x="10160000" y="2202179"/>
            <a:chExt cx="1697355" cy="147891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0000" y="2202179"/>
              <a:ext cx="1696974" cy="14785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81920" y="2247899"/>
              <a:ext cx="1452879" cy="138683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695926" y="2742184"/>
            <a:ext cx="608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Calibri"/>
                <a:cs typeface="Calibri"/>
              </a:rPr>
              <a:t>Содружество</a:t>
            </a:r>
            <a:r>
              <a:rPr sz="800" b="1" spc="50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творческих</a:t>
            </a:r>
            <a:r>
              <a:rPr sz="800" b="1" spc="50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педагогов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8959" y="1290332"/>
            <a:ext cx="7786370" cy="4692650"/>
            <a:chOff x="568959" y="1290332"/>
            <a:chExt cx="7786370" cy="4692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20539" y="1290332"/>
              <a:ext cx="4034790" cy="46926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44059" y="1513839"/>
              <a:ext cx="3401060" cy="40589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30077" y="1499863"/>
              <a:ext cx="3429000" cy="4087495"/>
            </a:xfrm>
            <a:custGeom>
              <a:avLst/>
              <a:gdLst/>
              <a:ahLst/>
              <a:cxnLst/>
              <a:rect l="l" t="t" r="r" b="b"/>
              <a:pathLst>
                <a:path w="3429000" h="4087495">
                  <a:moveTo>
                    <a:pt x="0" y="4086872"/>
                  </a:moveTo>
                  <a:lnTo>
                    <a:pt x="3429000" y="4086872"/>
                  </a:lnTo>
                  <a:lnTo>
                    <a:pt x="3429000" y="0"/>
                  </a:lnTo>
                  <a:lnTo>
                    <a:pt x="0" y="0"/>
                  </a:lnTo>
                  <a:lnTo>
                    <a:pt x="0" y="4086872"/>
                  </a:lnTo>
                  <a:close/>
                </a:path>
              </a:pathLst>
            </a:custGeom>
            <a:ln w="27940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959" y="1313218"/>
              <a:ext cx="3905250" cy="45681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2479" y="1536699"/>
              <a:ext cx="3271520" cy="39344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78522" y="1522736"/>
              <a:ext cx="3299460" cy="3962400"/>
            </a:xfrm>
            <a:custGeom>
              <a:avLst/>
              <a:gdLst/>
              <a:ahLst/>
              <a:cxnLst/>
              <a:rect l="l" t="t" r="r" b="b"/>
              <a:pathLst>
                <a:path w="3299460" h="3962400">
                  <a:moveTo>
                    <a:pt x="0" y="3962400"/>
                  </a:moveTo>
                  <a:lnTo>
                    <a:pt x="3299447" y="3962400"/>
                  </a:lnTo>
                  <a:lnTo>
                    <a:pt x="3299447" y="0"/>
                  </a:lnTo>
                  <a:lnTo>
                    <a:pt x="0" y="0"/>
                  </a:lnTo>
                  <a:lnTo>
                    <a:pt x="0" y="3962400"/>
                  </a:lnTo>
                  <a:close/>
                </a:path>
              </a:pathLst>
            </a:custGeom>
            <a:ln w="27940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955800" y="1503667"/>
            <a:ext cx="10236200" cy="5281295"/>
            <a:chOff x="1955800" y="1503667"/>
            <a:chExt cx="10236200" cy="528129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52459" y="1503667"/>
              <a:ext cx="3939540" cy="428879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75980" y="1727200"/>
              <a:ext cx="3312159" cy="365506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462009" y="1713236"/>
              <a:ext cx="3340100" cy="3683000"/>
            </a:xfrm>
            <a:custGeom>
              <a:avLst/>
              <a:gdLst/>
              <a:ahLst/>
              <a:cxnLst/>
              <a:rect l="l" t="t" r="r" b="b"/>
              <a:pathLst>
                <a:path w="3340100" h="3683000">
                  <a:moveTo>
                    <a:pt x="0" y="3683000"/>
                  </a:moveTo>
                  <a:lnTo>
                    <a:pt x="3340100" y="3683000"/>
                  </a:lnTo>
                  <a:lnTo>
                    <a:pt x="3340100" y="0"/>
                  </a:lnTo>
                  <a:lnTo>
                    <a:pt x="0" y="0"/>
                  </a:lnTo>
                  <a:lnTo>
                    <a:pt x="0" y="3683000"/>
                  </a:lnTo>
                  <a:close/>
                </a:path>
              </a:pathLst>
            </a:custGeom>
            <a:ln w="27940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55800" y="5123180"/>
              <a:ext cx="9189974" cy="166141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12950" y="5160022"/>
              <a:ext cx="9077960" cy="154939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012950" y="5160022"/>
              <a:ext cx="9077960" cy="1549400"/>
            </a:xfrm>
            <a:custGeom>
              <a:avLst/>
              <a:gdLst/>
              <a:ahLst/>
              <a:cxnLst/>
              <a:rect l="l" t="t" r="r" b="b"/>
              <a:pathLst>
                <a:path w="9077960" h="1549400">
                  <a:moveTo>
                    <a:pt x="0" y="290556"/>
                  </a:moveTo>
                  <a:lnTo>
                    <a:pt x="7601" y="252817"/>
                  </a:lnTo>
                  <a:lnTo>
                    <a:pt x="28335" y="222025"/>
                  </a:lnTo>
                  <a:lnTo>
                    <a:pt x="59091" y="201278"/>
                  </a:lnTo>
                  <a:lnTo>
                    <a:pt x="96761" y="193675"/>
                  </a:lnTo>
                  <a:lnTo>
                    <a:pt x="8884285" y="193675"/>
                  </a:lnTo>
                  <a:lnTo>
                    <a:pt x="8884285" y="96761"/>
                  </a:lnTo>
                  <a:lnTo>
                    <a:pt x="8891889" y="59091"/>
                  </a:lnTo>
                  <a:lnTo>
                    <a:pt x="8912637" y="28335"/>
                  </a:lnTo>
                  <a:lnTo>
                    <a:pt x="8943435" y="7601"/>
                  </a:lnTo>
                  <a:lnTo>
                    <a:pt x="8981186" y="0"/>
                  </a:lnTo>
                  <a:lnTo>
                    <a:pt x="9018863" y="7601"/>
                  </a:lnTo>
                  <a:lnTo>
                    <a:pt x="9049623" y="28335"/>
                  </a:lnTo>
                  <a:lnTo>
                    <a:pt x="9070357" y="59091"/>
                  </a:lnTo>
                  <a:lnTo>
                    <a:pt x="9077960" y="96761"/>
                  </a:lnTo>
                  <a:lnTo>
                    <a:pt x="9077960" y="1258884"/>
                  </a:lnTo>
                  <a:lnTo>
                    <a:pt x="9070357" y="1296573"/>
                  </a:lnTo>
                  <a:lnTo>
                    <a:pt x="9018863" y="1348091"/>
                  </a:lnTo>
                  <a:lnTo>
                    <a:pt x="8981186" y="1355697"/>
                  </a:lnTo>
                  <a:lnTo>
                    <a:pt x="193675" y="1355722"/>
                  </a:lnTo>
                  <a:lnTo>
                    <a:pt x="193675" y="1452559"/>
                  </a:lnTo>
                  <a:lnTo>
                    <a:pt x="186070" y="1490252"/>
                  </a:lnTo>
                  <a:lnTo>
                    <a:pt x="165320" y="1521033"/>
                  </a:lnTo>
                  <a:lnTo>
                    <a:pt x="134519" y="1541787"/>
                  </a:lnTo>
                  <a:lnTo>
                    <a:pt x="96761" y="1549397"/>
                  </a:lnTo>
                  <a:lnTo>
                    <a:pt x="59091" y="1541787"/>
                  </a:lnTo>
                  <a:lnTo>
                    <a:pt x="28335" y="1521033"/>
                  </a:lnTo>
                  <a:lnTo>
                    <a:pt x="7601" y="1490252"/>
                  </a:lnTo>
                  <a:lnTo>
                    <a:pt x="0" y="1452559"/>
                  </a:lnTo>
                  <a:lnTo>
                    <a:pt x="0" y="290556"/>
                  </a:lnTo>
                  <a:close/>
                </a:path>
              </a:pathLst>
            </a:custGeom>
            <a:ln w="27939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83265" y="5242813"/>
              <a:ext cx="221615" cy="12485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98980" y="5388095"/>
              <a:ext cx="221614" cy="17324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206625" y="5450579"/>
              <a:ext cx="0" cy="1065530"/>
            </a:xfrm>
            <a:custGeom>
              <a:avLst/>
              <a:gdLst/>
              <a:ahLst/>
              <a:cxnLst/>
              <a:rect l="l" t="t" r="r" b="b"/>
              <a:pathLst>
                <a:path h="1065529">
                  <a:moveTo>
                    <a:pt x="0" y="0"/>
                  </a:moveTo>
                  <a:lnTo>
                    <a:pt x="0" y="1065165"/>
                  </a:lnTo>
                </a:path>
              </a:pathLst>
            </a:custGeom>
            <a:ln w="27940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779139" y="5341615"/>
            <a:ext cx="59201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 err="1">
                <a:latin typeface="Calibri"/>
                <a:cs typeface="Calibri"/>
              </a:rPr>
              <a:t>Мини-лаборатория</a:t>
            </a:r>
            <a:r>
              <a:rPr sz="2000" b="1" spc="-95" dirty="0">
                <a:latin typeface="Calibri"/>
                <a:cs typeface="Calibri"/>
              </a:rPr>
              <a:t> </a:t>
            </a:r>
            <a:r>
              <a:rPr sz="2000" b="1" spc="-10" dirty="0" smtClean="0">
                <a:latin typeface="Calibri"/>
                <a:cs typeface="Calibri"/>
              </a:rPr>
              <a:t>«</a:t>
            </a:r>
            <a:r>
              <a:rPr lang="ru-RU" sz="2000" b="1" spc="-10" dirty="0" smtClean="0">
                <a:latin typeface="Calibri"/>
                <a:cs typeface="Calibri"/>
              </a:rPr>
              <a:t>Экологический чемоданчик</a:t>
            </a:r>
            <a:r>
              <a:rPr sz="2000" b="1" spc="-10" dirty="0" smtClean="0">
                <a:latin typeface="Calibri"/>
                <a:cs typeface="Calibri"/>
              </a:rPr>
              <a:t>»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28541" y="5626482"/>
            <a:ext cx="8575040" cy="6604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1800" b="1" dirty="0">
                <a:latin typeface="Calibri"/>
                <a:cs typeface="Calibri"/>
              </a:rPr>
              <a:t>Задачи</a:t>
            </a:r>
            <a:r>
              <a:rPr sz="1800" dirty="0">
                <a:latin typeface="Calibri"/>
                <a:cs typeface="Calibri"/>
              </a:rPr>
              <a:t>: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Calibri"/>
                <a:cs typeface="Calibri"/>
              </a:rPr>
              <a:t>развитие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у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детей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инициативы,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познавательной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активности,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наблюдательности,</a:t>
            </a:r>
            <a:endParaRPr sz="1800">
              <a:latin typeface="Calibri"/>
              <a:cs typeface="Calibri"/>
            </a:endParaRPr>
          </a:p>
          <a:p>
            <a:pPr marR="60960" algn="r">
              <a:lnSpc>
                <a:spcPct val="100000"/>
              </a:lnSpc>
              <a:spcBef>
                <a:spcPts val="340"/>
              </a:spcBef>
            </a:pPr>
            <a:r>
              <a:rPr sz="1800" spc="-10" dirty="0">
                <a:latin typeface="Calibri"/>
                <a:cs typeface="Calibri"/>
              </a:rPr>
              <a:t>любознательности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способности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самостоятельному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экспериментированию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81000" y="38100"/>
            <a:ext cx="2682875" cy="1974214"/>
            <a:chOff x="381000" y="38100"/>
            <a:chExt cx="2682875" cy="1974214"/>
          </a:xfrm>
        </p:grpSpPr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1000" y="38100"/>
              <a:ext cx="2682494" cy="197383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4329" y="71119"/>
              <a:ext cx="2578097" cy="186945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34329" y="71119"/>
              <a:ext cx="2578100" cy="1870075"/>
            </a:xfrm>
            <a:custGeom>
              <a:avLst/>
              <a:gdLst/>
              <a:ahLst/>
              <a:cxnLst/>
              <a:rect l="l" t="t" r="r" b="b"/>
              <a:pathLst>
                <a:path w="2578100" h="1870075">
                  <a:moveTo>
                    <a:pt x="2578097" y="934707"/>
                  </a:moveTo>
                  <a:lnTo>
                    <a:pt x="2057918" y="1068831"/>
                  </a:lnTo>
                  <a:lnTo>
                    <a:pt x="2057918" y="800614"/>
                  </a:lnTo>
                  <a:lnTo>
                    <a:pt x="2578097" y="934707"/>
                  </a:lnTo>
                  <a:close/>
                </a:path>
                <a:path w="2578100" h="1870075">
                  <a:moveTo>
                    <a:pt x="2200424" y="273811"/>
                  </a:moveTo>
                  <a:lnTo>
                    <a:pt x="1963563" y="635393"/>
                  </a:lnTo>
                  <a:lnTo>
                    <a:pt x="1701949" y="445636"/>
                  </a:lnTo>
                  <a:lnTo>
                    <a:pt x="2200424" y="273811"/>
                  </a:lnTo>
                  <a:close/>
                </a:path>
                <a:path w="2578100" h="1870075">
                  <a:moveTo>
                    <a:pt x="1289047" y="0"/>
                  </a:moveTo>
                  <a:lnTo>
                    <a:pt x="1474092" y="377189"/>
                  </a:lnTo>
                  <a:lnTo>
                    <a:pt x="1104033" y="377189"/>
                  </a:lnTo>
                  <a:lnTo>
                    <a:pt x="1289047" y="0"/>
                  </a:lnTo>
                  <a:close/>
                </a:path>
                <a:path w="2578100" h="1870075">
                  <a:moveTo>
                    <a:pt x="377530" y="273811"/>
                  </a:moveTo>
                  <a:lnTo>
                    <a:pt x="876176" y="445636"/>
                  </a:lnTo>
                  <a:lnTo>
                    <a:pt x="614613" y="635393"/>
                  </a:lnTo>
                  <a:lnTo>
                    <a:pt x="377530" y="273811"/>
                  </a:lnTo>
                  <a:close/>
                </a:path>
                <a:path w="2578100" h="1870075">
                  <a:moveTo>
                    <a:pt x="0" y="934707"/>
                  </a:moveTo>
                  <a:lnTo>
                    <a:pt x="520176" y="800614"/>
                  </a:lnTo>
                  <a:lnTo>
                    <a:pt x="520176" y="1068831"/>
                  </a:lnTo>
                  <a:lnTo>
                    <a:pt x="0" y="934707"/>
                  </a:lnTo>
                  <a:close/>
                </a:path>
                <a:path w="2578100" h="1870075">
                  <a:moveTo>
                    <a:pt x="377530" y="1595627"/>
                  </a:moveTo>
                  <a:lnTo>
                    <a:pt x="614613" y="1234052"/>
                  </a:lnTo>
                  <a:lnTo>
                    <a:pt x="876176" y="1423809"/>
                  </a:lnTo>
                  <a:lnTo>
                    <a:pt x="377530" y="1595627"/>
                  </a:lnTo>
                  <a:close/>
                </a:path>
                <a:path w="2578100" h="1870075">
                  <a:moveTo>
                    <a:pt x="1289047" y="1869452"/>
                  </a:moveTo>
                  <a:lnTo>
                    <a:pt x="1104033" y="1492243"/>
                  </a:lnTo>
                  <a:lnTo>
                    <a:pt x="1474092" y="1492243"/>
                  </a:lnTo>
                  <a:lnTo>
                    <a:pt x="1289047" y="1869452"/>
                  </a:lnTo>
                  <a:close/>
                </a:path>
                <a:path w="2578100" h="1870075">
                  <a:moveTo>
                    <a:pt x="2200424" y="1595627"/>
                  </a:moveTo>
                  <a:lnTo>
                    <a:pt x="1701949" y="1423809"/>
                  </a:lnTo>
                  <a:lnTo>
                    <a:pt x="1963563" y="1234052"/>
                  </a:lnTo>
                  <a:lnTo>
                    <a:pt x="2200424" y="1595627"/>
                  </a:lnTo>
                  <a:close/>
                </a:path>
                <a:path w="2578100" h="1870075">
                  <a:moveTo>
                    <a:pt x="644522" y="934707"/>
                  </a:moveTo>
                  <a:lnTo>
                    <a:pt x="646888" y="894392"/>
                  </a:lnTo>
                  <a:lnTo>
                    <a:pt x="653856" y="855028"/>
                  </a:lnTo>
                  <a:lnTo>
                    <a:pt x="665233" y="816755"/>
                  </a:lnTo>
                  <a:lnTo>
                    <a:pt x="680826" y="779713"/>
                  </a:lnTo>
                  <a:lnTo>
                    <a:pt x="700441" y="744044"/>
                  </a:lnTo>
                  <a:lnTo>
                    <a:pt x="723885" y="709886"/>
                  </a:lnTo>
                  <a:lnTo>
                    <a:pt x="750964" y="677381"/>
                  </a:lnTo>
                  <a:lnTo>
                    <a:pt x="781485" y="646670"/>
                  </a:lnTo>
                  <a:lnTo>
                    <a:pt x="815254" y="617892"/>
                  </a:lnTo>
                  <a:lnTo>
                    <a:pt x="852078" y="591188"/>
                  </a:lnTo>
                  <a:lnTo>
                    <a:pt x="891764" y="566699"/>
                  </a:lnTo>
                  <a:lnTo>
                    <a:pt x="934117" y="544565"/>
                  </a:lnTo>
                  <a:lnTo>
                    <a:pt x="978945" y="524926"/>
                  </a:lnTo>
                  <a:lnTo>
                    <a:pt x="1026055" y="507924"/>
                  </a:lnTo>
                  <a:lnTo>
                    <a:pt x="1075252" y="493697"/>
                  </a:lnTo>
                  <a:lnTo>
                    <a:pt x="1126343" y="482388"/>
                  </a:lnTo>
                  <a:lnTo>
                    <a:pt x="1179135" y="474136"/>
                  </a:lnTo>
                  <a:lnTo>
                    <a:pt x="1233434" y="469082"/>
                  </a:lnTo>
                  <a:lnTo>
                    <a:pt x="1289047" y="467366"/>
                  </a:lnTo>
                  <a:lnTo>
                    <a:pt x="1344665" y="469082"/>
                  </a:lnTo>
                  <a:lnTo>
                    <a:pt x="1398967" y="474136"/>
                  </a:lnTo>
                  <a:lnTo>
                    <a:pt x="1451762" y="482388"/>
                  </a:lnTo>
                  <a:lnTo>
                    <a:pt x="1502855" y="493697"/>
                  </a:lnTo>
                  <a:lnTo>
                    <a:pt x="1552053" y="507924"/>
                  </a:lnTo>
                  <a:lnTo>
                    <a:pt x="1599163" y="524926"/>
                  </a:lnTo>
                  <a:lnTo>
                    <a:pt x="1643991" y="544565"/>
                  </a:lnTo>
                  <a:lnTo>
                    <a:pt x="1686344" y="566699"/>
                  </a:lnTo>
                  <a:lnTo>
                    <a:pt x="1726028" y="591188"/>
                  </a:lnTo>
                  <a:lnTo>
                    <a:pt x="1762851" y="617892"/>
                  </a:lnTo>
                  <a:lnTo>
                    <a:pt x="1796619" y="646670"/>
                  </a:lnTo>
                  <a:lnTo>
                    <a:pt x="1827138" y="677381"/>
                  </a:lnTo>
                  <a:lnTo>
                    <a:pt x="1854215" y="709886"/>
                  </a:lnTo>
                  <a:lnTo>
                    <a:pt x="1877658" y="744044"/>
                  </a:lnTo>
                  <a:lnTo>
                    <a:pt x="1897271" y="779713"/>
                  </a:lnTo>
                  <a:lnTo>
                    <a:pt x="1912863" y="816755"/>
                  </a:lnTo>
                  <a:lnTo>
                    <a:pt x="1924239" y="855028"/>
                  </a:lnTo>
                  <a:lnTo>
                    <a:pt x="1931206" y="894392"/>
                  </a:lnTo>
                  <a:lnTo>
                    <a:pt x="1933572" y="934707"/>
                  </a:lnTo>
                  <a:lnTo>
                    <a:pt x="1931206" y="975026"/>
                  </a:lnTo>
                  <a:lnTo>
                    <a:pt x="1924239" y="1014394"/>
                  </a:lnTo>
                  <a:lnTo>
                    <a:pt x="1912863" y="1052671"/>
                  </a:lnTo>
                  <a:lnTo>
                    <a:pt x="1897271" y="1089716"/>
                  </a:lnTo>
                  <a:lnTo>
                    <a:pt x="1877658" y="1125389"/>
                  </a:lnTo>
                  <a:lnTo>
                    <a:pt x="1854215" y="1159549"/>
                  </a:lnTo>
                  <a:lnTo>
                    <a:pt x="1827138" y="1192056"/>
                  </a:lnTo>
                  <a:lnTo>
                    <a:pt x="1796619" y="1222770"/>
                  </a:lnTo>
                  <a:lnTo>
                    <a:pt x="1762851" y="1251549"/>
                  </a:lnTo>
                  <a:lnTo>
                    <a:pt x="1726028" y="1278254"/>
                  </a:lnTo>
                  <a:lnTo>
                    <a:pt x="1686344" y="1302744"/>
                  </a:lnTo>
                  <a:lnTo>
                    <a:pt x="1643991" y="1324879"/>
                  </a:lnTo>
                  <a:lnTo>
                    <a:pt x="1599163" y="1344518"/>
                  </a:lnTo>
                  <a:lnTo>
                    <a:pt x="1552053" y="1361521"/>
                  </a:lnTo>
                  <a:lnTo>
                    <a:pt x="1502855" y="1375748"/>
                  </a:lnTo>
                  <a:lnTo>
                    <a:pt x="1451762" y="1387057"/>
                  </a:lnTo>
                  <a:lnTo>
                    <a:pt x="1398967" y="1395309"/>
                  </a:lnTo>
                  <a:lnTo>
                    <a:pt x="1344665" y="1400364"/>
                  </a:lnTo>
                  <a:lnTo>
                    <a:pt x="1289047" y="1402079"/>
                  </a:lnTo>
                  <a:lnTo>
                    <a:pt x="1233434" y="1400364"/>
                  </a:lnTo>
                  <a:lnTo>
                    <a:pt x="1179135" y="1395309"/>
                  </a:lnTo>
                  <a:lnTo>
                    <a:pt x="1126343" y="1387057"/>
                  </a:lnTo>
                  <a:lnTo>
                    <a:pt x="1075252" y="1375748"/>
                  </a:lnTo>
                  <a:lnTo>
                    <a:pt x="1026055" y="1361521"/>
                  </a:lnTo>
                  <a:lnTo>
                    <a:pt x="978945" y="1344518"/>
                  </a:lnTo>
                  <a:lnTo>
                    <a:pt x="934117" y="1324879"/>
                  </a:lnTo>
                  <a:lnTo>
                    <a:pt x="891764" y="1302744"/>
                  </a:lnTo>
                  <a:lnTo>
                    <a:pt x="852078" y="1278254"/>
                  </a:lnTo>
                  <a:lnTo>
                    <a:pt x="815254" y="1251549"/>
                  </a:lnTo>
                  <a:lnTo>
                    <a:pt x="781485" y="1222770"/>
                  </a:lnTo>
                  <a:lnTo>
                    <a:pt x="750964" y="1192056"/>
                  </a:lnTo>
                  <a:lnTo>
                    <a:pt x="723885" y="1159549"/>
                  </a:lnTo>
                  <a:lnTo>
                    <a:pt x="700441" y="1125389"/>
                  </a:lnTo>
                  <a:lnTo>
                    <a:pt x="680826" y="1089716"/>
                  </a:lnTo>
                  <a:lnTo>
                    <a:pt x="665233" y="1052671"/>
                  </a:lnTo>
                  <a:lnTo>
                    <a:pt x="653856" y="1014394"/>
                  </a:lnTo>
                  <a:lnTo>
                    <a:pt x="646888" y="975026"/>
                  </a:lnTo>
                  <a:lnTo>
                    <a:pt x="644522" y="934707"/>
                  </a:lnTo>
                  <a:close/>
                </a:path>
              </a:pathLst>
            </a:custGeom>
            <a:ln w="20320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22684" y="668654"/>
            <a:ext cx="1193165" cy="577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5720" algn="just">
              <a:lnSpc>
                <a:spcPct val="100699"/>
              </a:lnSpc>
              <a:spcBef>
                <a:spcPts val="90"/>
              </a:spcBef>
            </a:pPr>
            <a:r>
              <a:rPr sz="1200" b="1" spc="-10" dirty="0">
                <a:latin typeface="Calibri"/>
                <a:cs typeface="Calibri"/>
              </a:rPr>
              <a:t>Направления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по </a:t>
            </a:r>
            <a:r>
              <a:rPr sz="1200" b="1" spc="-10" dirty="0">
                <a:latin typeface="Calibri"/>
                <a:cs typeface="Calibri"/>
              </a:rPr>
              <a:t>формированию предпосылок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ЕНГ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750820" y="327659"/>
            <a:ext cx="7030974" cy="1178814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8140" marR="5080" indent="-346075">
              <a:lnSpc>
                <a:spcPct val="100800"/>
              </a:lnSpc>
              <a:spcBef>
                <a:spcPts val="75"/>
              </a:spcBef>
            </a:pPr>
            <a:r>
              <a:rPr spc="-10" dirty="0"/>
              <a:t>Организация</a:t>
            </a:r>
            <a:r>
              <a:rPr spc="-40" dirty="0"/>
              <a:t> </a:t>
            </a:r>
            <a:r>
              <a:rPr dirty="0"/>
              <a:t>и</a:t>
            </a:r>
            <a:r>
              <a:rPr spc="-90" dirty="0"/>
              <a:t> </a:t>
            </a:r>
            <a:r>
              <a:rPr dirty="0"/>
              <a:t>обогащение</a:t>
            </a:r>
            <a:r>
              <a:rPr spc="-75" dirty="0"/>
              <a:t> </a:t>
            </a:r>
            <a:r>
              <a:rPr spc="-10" dirty="0"/>
              <a:t>развивающей </a:t>
            </a:r>
            <a:r>
              <a:rPr spc="-25" dirty="0"/>
              <a:t>предметно-</a:t>
            </a:r>
            <a:r>
              <a:rPr spc="-10" dirty="0"/>
              <a:t>пространственной</a:t>
            </a:r>
            <a:r>
              <a:rPr spc="70" dirty="0"/>
              <a:t> </a:t>
            </a:r>
            <a:r>
              <a:rPr spc="-10" dirty="0"/>
              <a:t>среды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92125"/>
            <a:ext cx="11353800" cy="369332"/>
          </a:xfrm>
        </p:spPr>
        <p:txBody>
          <a:bodyPr/>
          <a:lstStyle/>
          <a:p>
            <a:r>
              <a:rPr lang="ru-RU" dirty="0"/>
              <a:t>Всероссийский эколого-туристический образовательный проект «Природа России».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43000"/>
            <a:ext cx="8001000" cy="52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87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2192000" cy="6857365"/>
            <a:chOff x="0" y="-1"/>
            <a:chExt cx="12192000" cy="6857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51464" y="176784"/>
              <a:ext cx="976883" cy="6476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1"/>
              <a:ext cx="12191999" cy="68564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4351" y="2023872"/>
              <a:ext cx="1191768" cy="15788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0260" y="2049779"/>
              <a:ext cx="1089660" cy="1476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3271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3644" y="1732534"/>
            <a:ext cx="5026660" cy="1251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5080" indent="-227329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400" spc="-20" dirty="0">
                <a:latin typeface="Calibri"/>
                <a:cs typeface="Calibri"/>
              </a:rPr>
              <a:t>Чтение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художественной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литературы, 	</a:t>
            </a:r>
            <a:r>
              <a:rPr sz="2400" dirty="0">
                <a:latin typeface="Calibri"/>
                <a:cs typeface="Calibri"/>
              </a:rPr>
              <a:t>работа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текстом</a:t>
            </a:r>
            <a:endParaRPr sz="2400" dirty="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1010"/>
              </a:spcBef>
              <a:buChar char="•"/>
              <a:tabLst>
                <a:tab pos="240029" algn="l"/>
              </a:tabLst>
            </a:pPr>
            <a:r>
              <a:rPr sz="2400" dirty="0">
                <a:latin typeface="Calibri"/>
                <a:cs typeface="Calibri"/>
              </a:rPr>
              <a:t>Работа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картой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3644" y="474421"/>
            <a:ext cx="433641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005152"/>
                </a:solidFill>
                <a:latin typeface="Calibri"/>
                <a:cs typeface="Calibri"/>
              </a:rPr>
              <a:t>ФОРМЫ</a:t>
            </a:r>
            <a:r>
              <a:rPr sz="2800" spc="-135" dirty="0">
                <a:solidFill>
                  <a:srgbClr val="00515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5152"/>
                </a:solidFill>
                <a:latin typeface="Calibri"/>
                <a:cs typeface="Calibri"/>
              </a:rPr>
              <a:t>РАБОТЫ</a:t>
            </a:r>
            <a:r>
              <a:rPr sz="2800" spc="-110" dirty="0">
                <a:solidFill>
                  <a:srgbClr val="00515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5152"/>
                </a:solidFill>
                <a:latin typeface="Calibri"/>
                <a:cs typeface="Calibri"/>
              </a:rPr>
              <a:t>С</a:t>
            </a:r>
            <a:r>
              <a:rPr sz="2800" spc="-110" dirty="0">
                <a:solidFill>
                  <a:srgbClr val="00515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5152"/>
                </a:solidFill>
                <a:latin typeface="Calibri"/>
                <a:cs typeface="Calibri"/>
              </a:rPr>
              <a:t>ДЕТЬМИ </a:t>
            </a:r>
            <a:r>
              <a:rPr sz="2800" dirty="0">
                <a:solidFill>
                  <a:srgbClr val="005152"/>
                </a:solidFill>
                <a:latin typeface="Calibri"/>
                <a:cs typeface="Calibri"/>
              </a:rPr>
              <a:t>ПО</a:t>
            </a:r>
            <a:r>
              <a:rPr sz="2800" spc="-130" dirty="0">
                <a:solidFill>
                  <a:srgbClr val="00515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5152"/>
                </a:solidFill>
                <a:latin typeface="Calibri"/>
                <a:cs typeface="Calibri"/>
              </a:rPr>
              <a:t>ДВУМ</a:t>
            </a:r>
            <a:r>
              <a:rPr sz="2800" spc="-100" dirty="0">
                <a:solidFill>
                  <a:srgbClr val="00515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5152"/>
                </a:solidFill>
                <a:latin typeface="Calibri"/>
                <a:cs typeface="Calibri"/>
              </a:rPr>
              <a:t>НАПРАВЛЕНИЯМ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0" name="Picture 2" descr="C:\Users\Olga Nikulina\Downloads\IMG_20251022_093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295400"/>
            <a:ext cx="6324600" cy="4743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2788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35864" y="260476"/>
            <a:ext cx="10363200" cy="144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Читаем</a:t>
            </a:r>
            <a:r>
              <a:rPr spc="-55" dirty="0"/>
              <a:t> </a:t>
            </a:r>
            <a:r>
              <a:rPr dirty="0"/>
              <a:t>и</a:t>
            </a:r>
            <a:r>
              <a:rPr spc="-65" dirty="0"/>
              <a:t> </a:t>
            </a:r>
            <a:r>
              <a:rPr spc="-10" dirty="0"/>
              <a:t>путешествуем:</a:t>
            </a:r>
            <a:r>
              <a:rPr spc="-30" dirty="0"/>
              <a:t> </a:t>
            </a:r>
            <a:r>
              <a:rPr dirty="0"/>
              <a:t>Утка</a:t>
            </a:r>
            <a:r>
              <a:rPr spc="-45" dirty="0"/>
              <a:t> </a:t>
            </a:r>
            <a:r>
              <a:rPr dirty="0"/>
              <a:t>Руся</a:t>
            </a:r>
            <a:r>
              <a:rPr spc="-40" dirty="0"/>
              <a:t> </a:t>
            </a:r>
            <a:r>
              <a:rPr dirty="0"/>
              <a:t>летит</a:t>
            </a:r>
            <a:r>
              <a:rPr spc="-45" dirty="0"/>
              <a:t> </a:t>
            </a:r>
            <a:r>
              <a:rPr dirty="0"/>
              <a:t>на</a:t>
            </a:r>
            <a:r>
              <a:rPr spc="-60" dirty="0"/>
              <a:t> </a:t>
            </a:r>
            <a:r>
              <a:rPr spc="-25" dirty="0"/>
              <a:t>юг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42900" y="96011"/>
            <a:ext cx="9241790" cy="6155690"/>
            <a:chOff x="342900" y="96011"/>
            <a:chExt cx="9241790" cy="61556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900" y="1146048"/>
              <a:ext cx="3642360" cy="5105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807" y="1171956"/>
              <a:ext cx="3540252" cy="50032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4759" y="96011"/>
              <a:ext cx="1979676" cy="19812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049514" y="1428369"/>
            <a:ext cx="1290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Содержание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26279" y="771144"/>
            <a:ext cx="7434580" cy="5614670"/>
            <a:chOff x="4526279" y="771144"/>
            <a:chExt cx="7434580" cy="561467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6279" y="841248"/>
              <a:ext cx="2468879" cy="17998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26279" y="2641092"/>
              <a:ext cx="2450592" cy="37444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1983" y="2031491"/>
              <a:ext cx="2205228" cy="12954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1983" y="3288792"/>
              <a:ext cx="2157983" cy="30967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09732" y="5484876"/>
              <a:ext cx="1065276" cy="9006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12095" y="771144"/>
              <a:ext cx="2048255" cy="13060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12095" y="2031491"/>
              <a:ext cx="2042159" cy="2880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3998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976" y="819911"/>
            <a:ext cx="1981200" cy="19796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33780" y="1835277"/>
            <a:ext cx="1292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Содержание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2400" y="1484375"/>
            <a:ext cx="11755120" cy="5203190"/>
            <a:chOff x="152400" y="1484375"/>
            <a:chExt cx="11755120" cy="52031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5352" y="1697735"/>
              <a:ext cx="1851659" cy="14767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55352" y="3182111"/>
              <a:ext cx="1836420" cy="25191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400" y="2654808"/>
              <a:ext cx="2159508" cy="12237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307" y="4008119"/>
              <a:ext cx="2122932" cy="26791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55164" y="1484375"/>
              <a:ext cx="2593848" cy="47884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01411" y="1952243"/>
              <a:ext cx="2365247" cy="46436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11440" y="1484375"/>
              <a:ext cx="2189988" cy="4216908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ctrTitle"/>
          </p:nvPr>
        </p:nvSpPr>
        <p:spPr>
          <a:xfrm>
            <a:off x="1279892" y="405256"/>
            <a:ext cx="10363200" cy="144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dirty="0"/>
              <a:t>Читаем</a:t>
            </a:r>
            <a:r>
              <a:rPr spc="-55" dirty="0"/>
              <a:t> </a:t>
            </a:r>
            <a:r>
              <a:rPr dirty="0"/>
              <a:t>и</a:t>
            </a:r>
            <a:r>
              <a:rPr spc="-65" dirty="0"/>
              <a:t> </a:t>
            </a:r>
            <a:r>
              <a:rPr spc="-10" dirty="0"/>
              <a:t>путешествуем:</a:t>
            </a:r>
            <a:r>
              <a:rPr spc="-30" dirty="0"/>
              <a:t> </a:t>
            </a:r>
            <a:r>
              <a:rPr dirty="0"/>
              <a:t>Утка</a:t>
            </a:r>
            <a:r>
              <a:rPr spc="-45" dirty="0"/>
              <a:t> </a:t>
            </a:r>
            <a:r>
              <a:rPr dirty="0"/>
              <a:t>Руся</a:t>
            </a:r>
            <a:r>
              <a:rPr spc="-40" dirty="0"/>
              <a:t> </a:t>
            </a:r>
            <a:r>
              <a:rPr dirty="0"/>
              <a:t>летит</a:t>
            </a:r>
            <a:r>
              <a:rPr spc="-45" dirty="0"/>
              <a:t> </a:t>
            </a:r>
            <a:r>
              <a:rPr dirty="0"/>
              <a:t>на</a:t>
            </a:r>
            <a:r>
              <a:rPr spc="-60" dirty="0"/>
              <a:t> </a:t>
            </a:r>
            <a:r>
              <a:rPr spc="-25" dirty="0"/>
              <a:t>юг</a:t>
            </a:r>
          </a:p>
        </p:txBody>
      </p:sp>
    </p:spTree>
    <p:extLst>
      <p:ext uri="{BB962C8B-B14F-4D97-AF65-F5344CB8AC3E}">
        <p14:creationId xmlns:p14="http://schemas.microsoft.com/office/powerpoint/2010/main" val="3361491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97561"/>
            <a:ext cx="105918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100"/>
              </a:spcBef>
            </a:pPr>
            <a:r>
              <a:rPr dirty="0"/>
              <a:t>Важность</a:t>
            </a:r>
            <a:r>
              <a:rPr spc="-65" dirty="0"/>
              <a:t> </a:t>
            </a:r>
            <a:r>
              <a:rPr dirty="0"/>
              <a:t>художественной</a:t>
            </a:r>
            <a:r>
              <a:rPr spc="-35" dirty="0"/>
              <a:t> </a:t>
            </a:r>
            <a:r>
              <a:rPr dirty="0"/>
              <a:t>литературы</a:t>
            </a:r>
            <a:r>
              <a:rPr spc="-40" dirty="0"/>
              <a:t> </a:t>
            </a:r>
            <a:r>
              <a:rPr dirty="0"/>
              <a:t>в</a:t>
            </a:r>
            <a:r>
              <a:rPr spc="-90" dirty="0"/>
              <a:t> </a:t>
            </a:r>
            <a:r>
              <a:rPr dirty="0"/>
              <a:t>экологическом</a:t>
            </a:r>
            <a:r>
              <a:rPr spc="-85" dirty="0"/>
              <a:t> </a:t>
            </a:r>
            <a:r>
              <a:rPr spc="-10" dirty="0"/>
              <a:t>воспитании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6858000" y="1905000"/>
            <a:ext cx="4953000" cy="3911327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300"/>
              </a:spcBef>
              <a:buChar char="•"/>
              <a:tabLst>
                <a:tab pos="299085" algn="l"/>
              </a:tabLst>
            </a:pPr>
            <a:r>
              <a:rPr spc="-25" dirty="0"/>
              <a:t>Знакомство </a:t>
            </a:r>
            <a:r>
              <a:rPr dirty="0"/>
              <a:t>с</a:t>
            </a:r>
            <a:r>
              <a:rPr spc="-30" dirty="0"/>
              <a:t> </a:t>
            </a:r>
            <a:r>
              <a:rPr dirty="0"/>
              <a:t>природой</a:t>
            </a:r>
            <a:r>
              <a:rPr spc="-30" dirty="0"/>
              <a:t> </a:t>
            </a:r>
            <a:r>
              <a:rPr dirty="0"/>
              <a:t>страны</a:t>
            </a:r>
            <a:r>
              <a:rPr spc="-10" dirty="0"/>
              <a:t> </a:t>
            </a:r>
            <a:r>
              <a:rPr dirty="0"/>
              <a:t>и</a:t>
            </a:r>
            <a:r>
              <a:rPr spc="-30" dirty="0"/>
              <a:t> </a:t>
            </a:r>
            <a:r>
              <a:rPr dirty="0"/>
              <a:t>родного</a:t>
            </a:r>
            <a:r>
              <a:rPr spc="-15" dirty="0"/>
              <a:t> </a:t>
            </a:r>
            <a:r>
              <a:rPr spc="-20" dirty="0"/>
              <a:t>края</a:t>
            </a:r>
          </a:p>
          <a:p>
            <a:pPr marL="299085" indent="-286385">
              <a:lnSpc>
                <a:spcPct val="100000"/>
              </a:lnSpc>
              <a:spcBef>
                <a:spcPts val="1200"/>
              </a:spcBef>
              <a:buChar char="•"/>
              <a:tabLst>
                <a:tab pos="299085" algn="l"/>
              </a:tabLst>
            </a:pPr>
            <a:r>
              <a:rPr spc="-25" dirty="0"/>
              <a:t>Формирование</a:t>
            </a:r>
            <a:r>
              <a:rPr spc="-35" dirty="0"/>
              <a:t> </a:t>
            </a:r>
            <a:r>
              <a:rPr spc="-25" dirty="0"/>
              <a:t>экологического</a:t>
            </a:r>
            <a:r>
              <a:rPr spc="-45" dirty="0"/>
              <a:t> </a:t>
            </a:r>
            <a:r>
              <a:rPr spc="-10" dirty="0"/>
              <a:t>сознания</a:t>
            </a:r>
          </a:p>
          <a:p>
            <a:pPr marL="299085" indent="-286385">
              <a:lnSpc>
                <a:spcPct val="100000"/>
              </a:lnSpc>
              <a:spcBef>
                <a:spcPts val="1200"/>
              </a:spcBef>
              <a:buChar char="•"/>
              <a:tabLst>
                <a:tab pos="299085" algn="l"/>
              </a:tabLst>
            </a:pPr>
            <a:r>
              <a:rPr spc="-10" dirty="0"/>
              <a:t>Развитие</a:t>
            </a:r>
            <a:r>
              <a:rPr spc="-45" dirty="0"/>
              <a:t> </a:t>
            </a:r>
            <a:r>
              <a:rPr spc="-10" dirty="0"/>
              <a:t>эмоционального</a:t>
            </a:r>
            <a:r>
              <a:rPr spc="-40" dirty="0"/>
              <a:t> </a:t>
            </a:r>
            <a:r>
              <a:rPr spc="-10" dirty="0"/>
              <a:t>интеллекта</a:t>
            </a:r>
          </a:p>
          <a:p>
            <a:pPr marL="299085" marR="5080" indent="-287020">
              <a:lnSpc>
                <a:spcPts val="2110"/>
              </a:lnSpc>
              <a:spcBef>
                <a:spcPts val="1360"/>
              </a:spcBef>
              <a:buChar char="•"/>
              <a:tabLst>
                <a:tab pos="299085" algn="l"/>
              </a:tabLst>
            </a:pPr>
            <a:r>
              <a:rPr dirty="0"/>
              <a:t>Речевое</a:t>
            </a:r>
            <a:r>
              <a:rPr spc="-20" dirty="0"/>
              <a:t> </a:t>
            </a:r>
            <a:r>
              <a:rPr spc="-10" dirty="0"/>
              <a:t>развитие,</a:t>
            </a:r>
            <a:r>
              <a:rPr spc="-35" dirty="0"/>
              <a:t> </a:t>
            </a:r>
            <a:r>
              <a:rPr dirty="0"/>
              <a:t>в</a:t>
            </a:r>
            <a:r>
              <a:rPr spc="-15" dirty="0"/>
              <a:t> </a:t>
            </a:r>
            <a:r>
              <a:rPr dirty="0"/>
              <a:t>т.ч</a:t>
            </a:r>
            <a:r>
              <a:rPr dirty="0">
                <a:latin typeface="Arial MT"/>
                <a:cs typeface="Arial MT"/>
              </a:rPr>
              <a:t>.</a:t>
            </a:r>
            <a:r>
              <a:rPr spc="-55" dirty="0">
                <a:latin typeface="Arial MT"/>
                <a:cs typeface="Arial MT"/>
              </a:rPr>
              <a:t> </a:t>
            </a:r>
            <a:r>
              <a:rPr spc="-10" dirty="0"/>
              <a:t>формирование</a:t>
            </a:r>
            <a:r>
              <a:rPr spc="-20" dirty="0"/>
              <a:t> </a:t>
            </a:r>
            <a:r>
              <a:rPr dirty="0"/>
              <a:t>словаря,</a:t>
            </a:r>
            <a:r>
              <a:rPr spc="-25" dirty="0"/>
              <a:t> </a:t>
            </a:r>
            <a:r>
              <a:rPr spc="-10" dirty="0"/>
              <a:t>связной </a:t>
            </a:r>
            <a:r>
              <a:rPr dirty="0"/>
              <a:t>речи,</a:t>
            </a:r>
            <a:r>
              <a:rPr spc="-70" dirty="0"/>
              <a:t> </a:t>
            </a:r>
            <a:r>
              <a:rPr dirty="0"/>
              <a:t>интереса</a:t>
            </a:r>
            <a:r>
              <a:rPr spc="-65" dirty="0"/>
              <a:t> </a:t>
            </a:r>
            <a:r>
              <a:rPr dirty="0"/>
              <a:t>к</a:t>
            </a:r>
            <a:r>
              <a:rPr spc="-70" dirty="0"/>
              <a:t> </a:t>
            </a:r>
            <a:r>
              <a:rPr spc="-10" dirty="0"/>
              <a:t>художественной</a:t>
            </a:r>
            <a:r>
              <a:rPr spc="-25" dirty="0"/>
              <a:t> </a:t>
            </a:r>
            <a:r>
              <a:rPr spc="-10" dirty="0"/>
              <a:t>литературе</a:t>
            </a:r>
          </a:p>
          <a:p>
            <a:pPr marL="299085" indent="-286385">
              <a:lnSpc>
                <a:spcPct val="100000"/>
              </a:lnSpc>
              <a:spcBef>
                <a:spcPts val="1140"/>
              </a:spcBef>
              <a:buChar char="•"/>
              <a:tabLst>
                <a:tab pos="299085" algn="l"/>
              </a:tabLst>
            </a:pPr>
            <a:r>
              <a:rPr spc="-20" dirty="0"/>
              <a:t>Поддержка</a:t>
            </a:r>
            <a:r>
              <a:rPr spc="-35" dirty="0"/>
              <a:t> </a:t>
            </a:r>
            <a:r>
              <a:rPr spc="-10" dirty="0"/>
              <a:t>детской</a:t>
            </a:r>
            <a:r>
              <a:rPr spc="-40" dirty="0"/>
              <a:t> </a:t>
            </a:r>
            <a:r>
              <a:rPr spc="-10" dirty="0"/>
              <a:t>инициативы</a:t>
            </a:r>
            <a:r>
              <a:rPr spc="-55" dirty="0"/>
              <a:t> </a:t>
            </a:r>
            <a:r>
              <a:rPr dirty="0"/>
              <a:t>и</a:t>
            </a:r>
            <a:r>
              <a:rPr spc="-35" dirty="0"/>
              <a:t> </a:t>
            </a:r>
            <a:r>
              <a:rPr spc="-10" dirty="0"/>
              <a:t>творчества</a:t>
            </a:r>
          </a:p>
          <a:p>
            <a:pPr marL="299085" indent="-286385">
              <a:lnSpc>
                <a:spcPct val="100000"/>
              </a:lnSpc>
              <a:spcBef>
                <a:spcPts val="1200"/>
              </a:spcBef>
              <a:buChar char="•"/>
              <a:tabLst>
                <a:tab pos="299085" algn="l"/>
              </a:tabLst>
            </a:pPr>
            <a:r>
              <a:rPr spc="-10" dirty="0"/>
              <a:t>Семейный</a:t>
            </a:r>
            <a:r>
              <a:rPr spc="-55" dirty="0"/>
              <a:t> </a:t>
            </a:r>
            <a:r>
              <a:rPr spc="-10" dirty="0"/>
              <a:t>диалог</a:t>
            </a:r>
          </a:p>
        </p:txBody>
      </p:sp>
      <p:pic>
        <p:nvPicPr>
          <p:cNvPr id="1026" name="Picture 2" descr="C:\Users\Olga Nikulina\Downloads\IMG_20251029_092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5814392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7230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92028" y="5711952"/>
              <a:ext cx="1066800" cy="899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0448" y="778763"/>
              <a:ext cx="7984235" cy="583234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1944" y="339090"/>
            <a:ext cx="6288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Работа</a:t>
            </a:r>
            <a:r>
              <a:rPr spc="-65" dirty="0"/>
              <a:t> </a:t>
            </a:r>
            <a:r>
              <a:rPr dirty="0"/>
              <a:t>с</a:t>
            </a:r>
            <a:r>
              <a:rPr spc="-80" dirty="0"/>
              <a:t> </a:t>
            </a:r>
            <a:r>
              <a:rPr dirty="0"/>
              <a:t>картой:</a:t>
            </a:r>
            <a:r>
              <a:rPr spc="-65" dirty="0"/>
              <a:t> </a:t>
            </a:r>
            <a:r>
              <a:rPr dirty="0"/>
              <a:t>познавательный</a:t>
            </a:r>
            <a:r>
              <a:rPr spc="-70" dirty="0"/>
              <a:t> </a:t>
            </a:r>
            <a:r>
              <a:rPr spc="-10" dirty="0"/>
              <a:t>аспект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202692" y="1277111"/>
            <a:ext cx="1504315" cy="2082164"/>
            <a:chOff x="202692" y="1277111"/>
            <a:chExt cx="1504315" cy="2082164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692" y="1277111"/>
              <a:ext cx="1504188" cy="20817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600" y="1303019"/>
              <a:ext cx="1402080" cy="197967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24739" y="3341370"/>
            <a:ext cx="1068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Работа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с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картой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4739" y="3600450"/>
            <a:ext cx="179705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99085" algn="l"/>
                <a:tab pos="302895" algn="l"/>
              </a:tabLst>
            </a:pPr>
            <a:r>
              <a:rPr sz="1200" dirty="0">
                <a:latin typeface="Calibri"/>
                <a:cs typeface="Calibri"/>
              </a:rPr>
              <a:t>	Знакомство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с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картой природных </a:t>
            </a:r>
            <a:r>
              <a:rPr sz="1200" dirty="0">
                <a:latin typeface="Calibri"/>
                <a:cs typeface="Calibri"/>
              </a:rPr>
              <a:t>зон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России</a:t>
            </a:r>
            <a:endParaRPr sz="1200">
              <a:latin typeface="Calibri"/>
              <a:cs typeface="Calibri"/>
            </a:endParaRPr>
          </a:p>
          <a:p>
            <a:pPr marL="299085" marR="489584" indent="-287020" algn="just">
              <a:lnSpc>
                <a:spcPct val="100000"/>
              </a:lnSpc>
              <a:spcBef>
                <a:spcPts val="600"/>
              </a:spcBef>
              <a:buFont typeface="Microsoft Sans Serif"/>
              <a:buChar char="•"/>
              <a:tabLst>
                <a:tab pos="299085" algn="l"/>
                <a:tab pos="302895" algn="l"/>
              </a:tabLst>
            </a:pPr>
            <a:r>
              <a:rPr sz="1200" dirty="0">
                <a:latin typeface="Calibri"/>
                <a:cs typeface="Calibri"/>
              </a:rPr>
              <a:t>	</a:t>
            </a:r>
            <a:r>
              <a:rPr sz="1200" spc="-10" dirty="0">
                <a:latin typeface="Calibri"/>
                <a:cs typeface="Calibri"/>
              </a:rPr>
              <a:t>Формирование экологической культуры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4739" y="4666945"/>
            <a:ext cx="1784985" cy="2084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Коммуникативные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10" dirty="0">
                <a:latin typeface="Calibri"/>
                <a:cs typeface="Calibri"/>
              </a:rPr>
              <a:t>практики:</a:t>
            </a:r>
            <a:endParaRPr sz="1200">
              <a:latin typeface="Calibri"/>
              <a:cs typeface="Calibri"/>
            </a:endParaRPr>
          </a:p>
          <a:p>
            <a:pPr marL="299085" marR="198755" indent="-287020">
              <a:lnSpc>
                <a:spcPct val="100000"/>
              </a:lnSpc>
              <a:spcBef>
                <a:spcPts val="600"/>
              </a:spcBef>
              <a:buFont typeface="Microsoft Sans Serif"/>
              <a:buChar char="•"/>
              <a:tabLst>
                <a:tab pos="299085" algn="l"/>
              </a:tabLst>
            </a:pPr>
            <a:r>
              <a:rPr sz="1200" dirty="0">
                <a:latin typeface="Calibri"/>
                <a:cs typeface="Calibri"/>
              </a:rPr>
              <a:t>Всю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ли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территорию </a:t>
            </a:r>
            <a:r>
              <a:rPr sz="1200" dirty="0">
                <a:latin typeface="Calibri"/>
                <a:cs typeface="Calibri"/>
              </a:rPr>
              <a:t>нашей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страны </a:t>
            </a:r>
            <a:r>
              <a:rPr sz="1200" dirty="0">
                <a:latin typeface="Calibri"/>
                <a:cs typeface="Calibri"/>
              </a:rPr>
              <a:t>пролетела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Руся?</a:t>
            </a:r>
            <a:endParaRPr sz="1200">
              <a:latin typeface="Calibri"/>
              <a:cs typeface="Calibri"/>
            </a:endParaRPr>
          </a:p>
          <a:p>
            <a:pPr marL="299085" marR="85725" indent="-287020">
              <a:lnSpc>
                <a:spcPct val="100000"/>
              </a:lnSpc>
              <a:spcBef>
                <a:spcPts val="600"/>
              </a:spcBef>
              <a:buFont typeface="Microsoft Sans Serif"/>
              <a:buChar char="•"/>
              <a:tabLst>
                <a:tab pos="299085" algn="l"/>
              </a:tabLst>
            </a:pPr>
            <a:r>
              <a:rPr sz="1200" dirty="0">
                <a:latin typeface="Calibri"/>
                <a:cs typeface="Calibri"/>
              </a:rPr>
              <a:t>В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каком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заповеднике </a:t>
            </a:r>
            <a:r>
              <a:rPr sz="1200" dirty="0">
                <a:latin typeface="Calibri"/>
                <a:cs typeface="Calibri"/>
              </a:rPr>
              <a:t>ты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бы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тоже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хотел</a:t>
            </a:r>
            <a:endParaRPr sz="12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побывать?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Почему?</a:t>
            </a:r>
            <a:endParaRPr sz="12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spcBef>
                <a:spcPts val="600"/>
              </a:spcBef>
              <a:buFont typeface="Microsoft Sans Serif"/>
              <a:buChar char="•"/>
              <a:tabLst>
                <a:tab pos="299085" algn="l"/>
              </a:tabLst>
            </a:pPr>
            <a:r>
              <a:rPr sz="1200" dirty="0">
                <a:latin typeface="Calibri"/>
                <a:cs typeface="Calibri"/>
              </a:rPr>
              <a:t>Какой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вопрос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ты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хотел </a:t>
            </a:r>
            <a:r>
              <a:rPr sz="1200" dirty="0">
                <a:latin typeface="Calibri"/>
                <a:cs typeface="Calibri"/>
              </a:rPr>
              <a:t>бы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задать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Русе?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др.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090659" y="800100"/>
            <a:ext cx="2943225" cy="3724910"/>
            <a:chOff x="9090659" y="800100"/>
            <a:chExt cx="2943225" cy="372491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90659" y="800100"/>
              <a:ext cx="2942844" cy="37246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17456" y="826897"/>
              <a:ext cx="2840951" cy="362267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435843" y="4521834"/>
            <a:ext cx="1254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Игровые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практики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342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5134" y="492125"/>
            <a:ext cx="5614670" cy="36933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7313" y="2482202"/>
            <a:ext cx="5984875" cy="307777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Olga Nikulina\Downloads\IMG_20251015_092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5257800" cy="3943350"/>
          </a:xfrm>
          <a:prstGeom prst="rect">
            <a:avLst/>
          </a:prstGeom>
          <a:noFill/>
        </p:spPr>
      </p:pic>
      <p:pic>
        <p:nvPicPr>
          <p:cNvPr id="1027" name="Picture 3" descr="C:\Users\Olga Nikulina\Downloads\IMG_20251015_093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5400" y="2514600"/>
            <a:ext cx="5283200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5134" y="492125"/>
            <a:ext cx="5614670" cy="36933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7313" y="2482202"/>
            <a:ext cx="5984875" cy="307777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1" name="Picture 3" descr="C:\Users\Olga Nikulina\Downloads\IMG_20251015_093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5562600" cy="4171950"/>
          </a:xfrm>
          <a:prstGeom prst="rect">
            <a:avLst/>
          </a:prstGeom>
          <a:noFill/>
        </p:spPr>
      </p:pic>
      <p:pic>
        <p:nvPicPr>
          <p:cNvPr id="2052" name="Picture 4" descr="C:\Users\Olga Nikulina\Downloads\IMG_20251015_093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362200"/>
            <a:ext cx="5562600" cy="4171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436245"/>
            <a:ext cx="5614670" cy="369332"/>
          </a:xfrm>
        </p:spPr>
        <p:txBody>
          <a:bodyPr/>
          <a:lstStyle/>
          <a:p>
            <a:r>
              <a:rPr lang="ru-RU" dirty="0"/>
              <a:t>Актуальные</a:t>
            </a:r>
            <a:r>
              <a:rPr lang="ru-RU" spc="-120" dirty="0"/>
              <a:t> </a:t>
            </a:r>
            <a:r>
              <a:rPr lang="ru-RU" spc="-10" dirty="0"/>
              <a:t>направления</a:t>
            </a:r>
            <a:r>
              <a:rPr lang="ru-RU" spc="-120" dirty="0"/>
              <a:t> </a:t>
            </a:r>
            <a:r>
              <a:rPr lang="ru-RU" spc="-10" dirty="0" err="1"/>
              <a:t>госполитики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object 4"/>
          <p:cNvGrpSpPr/>
          <p:nvPr/>
        </p:nvGrpSpPr>
        <p:grpSpPr>
          <a:xfrm>
            <a:off x="246888" y="1196339"/>
            <a:ext cx="10564495" cy="5355590"/>
            <a:chOff x="246888" y="1196339"/>
            <a:chExt cx="10564495" cy="53555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0420" y="1196339"/>
              <a:ext cx="5949696" cy="25328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0239" y="4221479"/>
              <a:ext cx="8891016" cy="23301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888" y="1286255"/>
              <a:ext cx="1217676" cy="1440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871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5134" y="492125"/>
            <a:ext cx="5614670" cy="36933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7313" y="2482202"/>
            <a:ext cx="5984875" cy="307777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Users\Olga Nikulina\Downloads\IMG_20251029_092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81000"/>
            <a:ext cx="77216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2" y="-4191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90540" y="526161"/>
            <a:ext cx="38677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5152"/>
                </a:solidFill>
                <a:latin typeface="Calibri"/>
                <a:cs typeface="Calibri"/>
              </a:rPr>
              <a:t>Создание</a:t>
            </a:r>
            <a:r>
              <a:rPr sz="2800" spc="-80" dirty="0">
                <a:solidFill>
                  <a:srgbClr val="00515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5152"/>
                </a:solidFill>
                <a:latin typeface="Calibri"/>
                <a:cs typeface="Calibri"/>
              </a:rPr>
              <a:t>энциклопедии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8684" y="669036"/>
            <a:ext cx="5765800" cy="5611495"/>
            <a:chOff x="138684" y="669036"/>
            <a:chExt cx="5765800" cy="5611495"/>
          </a:xfrm>
        </p:grpSpPr>
        <p:sp>
          <p:nvSpPr>
            <p:cNvPr id="5" name="object 5"/>
            <p:cNvSpPr/>
            <p:nvPr/>
          </p:nvSpPr>
          <p:spPr>
            <a:xfrm>
              <a:off x="5103113" y="1244345"/>
              <a:ext cx="114300" cy="1056640"/>
            </a:xfrm>
            <a:custGeom>
              <a:avLst/>
              <a:gdLst/>
              <a:ahLst/>
              <a:cxnLst/>
              <a:rect l="l" t="t" r="r" b="b"/>
              <a:pathLst>
                <a:path w="114300" h="1056639">
                  <a:moveTo>
                    <a:pt x="57150" y="0"/>
                  </a:move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998981"/>
                  </a:lnTo>
                  <a:lnTo>
                    <a:pt x="4482" y="1021252"/>
                  </a:lnTo>
                  <a:lnTo>
                    <a:pt x="16716" y="1039415"/>
                  </a:lnTo>
                  <a:lnTo>
                    <a:pt x="34879" y="1051649"/>
                  </a:lnTo>
                  <a:lnTo>
                    <a:pt x="57150" y="1056131"/>
                  </a:lnTo>
                  <a:lnTo>
                    <a:pt x="79420" y="1051649"/>
                  </a:lnTo>
                  <a:lnTo>
                    <a:pt x="97583" y="1039415"/>
                  </a:lnTo>
                  <a:lnTo>
                    <a:pt x="109817" y="1021252"/>
                  </a:lnTo>
                  <a:lnTo>
                    <a:pt x="114300" y="998981"/>
                  </a:lnTo>
                  <a:lnTo>
                    <a:pt x="114300" y="57150"/>
                  </a:lnTo>
                  <a:lnTo>
                    <a:pt x="109817" y="34879"/>
                  </a:lnTo>
                  <a:lnTo>
                    <a:pt x="97583" y="16716"/>
                  </a:lnTo>
                  <a:lnTo>
                    <a:pt x="79420" y="4482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03113" y="1244345"/>
              <a:ext cx="114300" cy="1056640"/>
            </a:xfrm>
            <a:custGeom>
              <a:avLst/>
              <a:gdLst/>
              <a:ahLst/>
              <a:cxnLst/>
              <a:rect l="l" t="t" r="r" b="b"/>
              <a:pathLst>
                <a:path w="114300" h="1056639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79420" y="4482"/>
                  </a:lnTo>
                  <a:lnTo>
                    <a:pt x="97583" y="16716"/>
                  </a:lnTo>
                  <a:lnTo>
                    <a:pt x="109817" y="34879"/>
                  </a:lnTo>
                  <a:lnTo>
                    <a:pt x="114300" y="57150"/>
                  </a:lnTo>
                  <a:lnTo>
                    <a:pt x="114300" y="998981"/>
                  </a:lnTo>
                  <a:lnTo>
                    <a:pt x="109817" y="1021252"/>
                  </a:lnTo>
                  <a:lnTo>
                    <a:pt x="97583" y="1039415"/>
                  </a:lnTo>
                  <a:lnTo>
                    <a:pt x="79420" y="1051649"/>
                  </a:lnTo>
                  <a:lnTo>
                    <a:pt x="57150" y="1056131"/>
                  </a:lnTo>
                  <a:lnTo>
                    <a:pt x="34879" y="1051649"/>
                  </a:lnTo>
                  <a:lnTo>
                    <a:pt x="16716" y="1039415"/>
                  </a:lnTo>
                  <a:lnTo>
                    <a:pt x="4482" y="1021252"/>
                  </a:lnTo>
                  <a:lnTo>
                    <a:pt x="0" y="998981"/>
                  </a:lnTo>
                  <a:lnTo>
                    <a:pt x="0" y="57150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31713" y="2451353"/>
              <a:ext cx="113030" cy="1056640"/>
            </a:xfrm>
            <a:custGeom>
              <a:avLst/>
              <a:gdLst/>
              <a:ahLst/>
              <a:cxnLst/>
              <a:rect l="l" t="t" r="r" b="b"/>
              <a:pathLst>
                <a:path w="113029" h="1056639">
                  <a:moveTo>
                    <a:pt x="56387" y="0"/>
                  </a:moveTo>
                  <a:lnTo>
                    <a:pt x="34450" y="4435"/>
                  </a:lnTo>
                  <a:lnTo>
                    <a:pt x="16525" y="16525"/>
                  </a:lnTo>
                  <a:lnTo>
                    <a:pt x="4435" y="34450"/>
                  </a:lnTo>
                  <a:lnTo>
                    <a:pt x="0" y="56387"/>
                  </a:lnTo>
                  <a:lnTo>
                    <a:pt x="0" y="999744"/>
                  </a:lnTo>
                  <a:lnTo>
                    <a:pt x="4435" y="1021681"/>
                  </a:lnTo>
                  <a:lnTo>
                    <a:pt x="16525" y="1039606"/>
                  </a:lnTo>
                  <a:lnTo>
                    <a:pt x="34450" y="1051696"/>
                  </a:lnTo>
                  <a:lnTo>
                    <a:pt x="56387" y="1056132"/>
                  </a:lnTo>
                  <a:lnTo>
                    <a:pt x="78325" y="1051696"/>
                  </a:lnTo>
                  <a:lnTo>
                    <a:pt x="96250" y="1039606"/>
                  </a:lnTo>
                  <a:lnTo>
                    <a:pt x="108340" y="1021681"/>
                  </a:lnTo>
                  <a:lnTo>
                    <a:pt x="112775" y="999744"/>
                  </a:lnTo>
                  <a:lnTo>
                    <a:pt x="112775" y="56387"/>
                  </a:lnTo>
                  <a:lnTo>
                    <a:pt x="108340" y="34450"/>
                  </a:lnTo>
                  <a:lnTo>
                    <a:pt x="96250" y="16525"/>
                  </a:lnTo>
                  <a:lnTo>
                    <a:pt x="78325" y="4435"/>
                  </a:lnTo>
                  <a:lnTo>
                    <a:pt x="5638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31713" y="2451353"/>
              <a:ext cx="113030" cy="1056640"/>
            </a:xfrm>
            <a:custGeom>
              <a:avLst/>
              <a:gdLst/>
              <a:ahLst/>
              <a:cxnLst/>
              <a:rect l="l" t="t" r="r" b="b"/>
              <a:pathLst>
                <a:path w="113029" h="1056639">
                  <a:moveTo>
                    <a:pt x="0" y="56387"/>
                  </a:moveTo>
                  <a:lnTo>
                    <a:pt x="4435" y="34450"/>
                  </a:lnTo>
                  <a:lnTo>
                    <a:pt x="16525" y="16525"/>
                  </a:lnTo>
                  <a:lnTo>
                    <a:pt x="34450" y="4435"/>
                  </a:lnTo>
                  <a:lnTo>
                    <a:pt x="56387" y="0"/>
                  </a:lnTo>
                  <a:lnTo>
                    <a:pt x="78325" y="4435"/>
                  </a:lnTo>
                  <a:lnTo>
                    <a:pt x="96250" y="16525"/>
                  </a:lnTo>
                  <a:lnTo>
                    <a:pt x="108340" y="34450"/>
                  </a:lnTo>
                  <a:lnTo>
                    <a:pt x="112775" y="56387"/>
                  </a:lnTo>
                  <a:lnTo>
                    <a:pt x="112775" y="999744"/>
                  </a:lnTo>
                  <a:lnTo>
                    <a:pt x="108340" y="1021681"/>
                  </a:lnTo>
                  <a:lnTo>
                    <a:pt x="96250" y="1039606"/>
                  </a:lnTo>
                  <a:lnTo>
                    <a:pt x="78325" y="1051696"/>
                  </a:lnTo>
                  <a:lnTo>
                    <a:pt x="56387" y="1056132"/>
                  </a:lnTo>
                  <a:lnTo>
                    <a:pt x="34450" y="1051696"/>
                  </a:lnTo>
                  <a:lnTo>
                    <a:pt x="16525" y="1039606"/>
                  </a:lnTo>
                  <a:lnTo>
                    <a:pt x="4435" y="1021681"/>
                  </a:lnTo>
                  <a:lnTo>
                    <a:pt x="0" y="999744"/>
                  </a:lnTo>
                  <a:lnTo>
                    <a:pt x="0" y="56387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58789" y="3658362"/>
              <a:ext cx="113030" cy="1056640"/>
            </a:xfrm>
            <a:custGeom>
              <a:avLst/>
              <a:gdLst/>
              <a:ahLst/>
              <a:cxnLst/>
              <a:rect l="l" t="t" r="r" b="b"/>
              <a:pathLst>
                <a:path w="113029" h="1056639">
                  <a:moveTo>
                    <a:pt x="56387" y="0"/>
                  </a:moveTo>
                  <a:lnTo>
                    <a:pt x="34450" y="4435"/>
                  </a:lnTo>
                  <a:lnTo>
                    <a:pt x="16525" y="16525"/>
                  </a:lnTo>
                  <a:lnTo>
                    <a:pt x="4435" y="34450"/>
                  </a:lnTo>
                  <a:lnTo>
                    <a:pt x="0" y="56387"/>
                  </a:lnTo>
                  <a:lnTo>
                    <a:pt x="0" y="999744"/>
                  </a:lnTo>
                  <a:lnTo>
                    <a:pt x="4435" y="1021681"/>
                  </a:lnTo>
                  <a:lnTo>
                    <a:pt x="16525" y="1039606"/>
                  </a:lnTo>
                  <a:lnTo>
                    <a:pt x="34450" y="1051696"/>
                  </a:lnTo>
                  <a:lnTo>
                    <a:pt x="56387" y="1056132"/>
                  </a:lnTo>
                  <a:lnTo>
                    <a:pt x="78325" y="1051696"/>
                  </a:lnTo>
                  <a:lnTo>
                    <a:pt x="96250" y="1039606"/>
                  </a:lnTo>
                  <a:lnTo>
                    <a:pt x="108340" y="1021681"/>
                  </a:lnTo>
                  <a:lnTo>
                    <a:pt x="112775" y="999744"/>
                  </a:lnTo>
                  <a:lnTo>
                    <a:pt x="112775" y="56387"/>
                  </a:lnTo>
                  <a:lnTo>
                    <a:pt x="108340" y="34450"/>
                  </a:lnTo>
                  <a:lnTo>
                    <a:pt x="96250" y="16525"/>
                  </a:lnTo>
                  <a:lnTo>
                    <a:pt x="78325" y="4435"/>
                  </a:lnTo>
                  <a:lnTo>
                    <a:pt x="56387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58789" y="3658362"/>
              <a:ext cx="113030" cy="1056640"/>
            </a:xfrm>
            <a:custGeom>
              <a:avLst/>
              <a:gdLst/>
              <a:ahLst/>
              <a:cxnLst/>
              <a:rect l="l" t="t" r="r" b="b"/>
              <a:pathLst>
                <a:path w="113029" h="1056639">
                  <a:moveTo>
                    <a:pt x="0" y="56387"/>
                  </a:moveTo>
                  <a:lnTo>
                    <a:pt x="4435" y="34450"/>
                  </a:lnTo>
                  <a:lnTo>
                    <a:pt x="16525" y="16525"/>
                  </a:lnTo>
                  <a:lnTo>
                    <a:pt x="34450" y="4435"/>
                  </a:lnTo>
                  <a:lnTo>
                    <a:pt x="56387" y="0"/>
                  </a:lnTo>
                  <a:lnTo>
                    <a:pt x="78325" y="4435"/>
                  </a:lnTo>
                  <a:lnTo>
                    <a:pt x="96250" y="16525"/>
                  </a:lnTo>
                  <a:lnTo>
                    <a:pt x="108340" y="34450"/>
                  </a:lnTo>
                  <a:lnTo>
                    <a:pt x="112775" y="56387"/>
                  </a:lnTo>
                  <a:lnTo>
                    <a:pt x="112775" y="999744"/>
                  </a:lnTo>
                  <a:lnTo>
                    <a:pt x="108340" y="1021681"/>
                  </a:lnTo>
                  <a:lnTo>
                    <a:pt x="96250" y="1039606"/>
                  </a:lnTo>
                  <a:lnTo>
                    <a:pt x="78325" y="1051696"/>
                  </a:lnTo>
                  <a:lnTo>
                    <a:pt x="56387" y="1056132"/>
                  </a:lnTo>
                  <a:lnTo>
                    <a:pt x="34450" y="1051696"/>
                  </a:lnTo>
                  <a:lnTo>
                    <a:pt x="16525" y="1039606"/>
                  </a:lnTo>
                  <a:lnTo>
                    <a:pt x="4435" y="1021681"/>
                  </a:lnTo>
                  <a:lnTo>
                    <a:pt x="0" y="999744"/>
                  </a:lnTo>
                  <a:lnTo>
                    <a:pt x="0" y="56387"/>
                  </a:lnTo>
                  <a:close/>
                </a:path>
              </a:pathLst>
            </a:custGeom>
            <a:ln w="7619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85866" y="4866894"/>
              <a:ext cx="114300" cy="1298575"/>
            </a:xfrm>
            <a:custGeom>
              <a:avLst/>
              <a:gdLst/>
              <a:ahLst/>
              <a:cxnLst/>
              <a:rect l="l" t="t" r="r" b="b"/>
              <a:pathLst>
                <a:path w="114300" h="1298575">
                  <a:moveTo>
                    <a:pt x="57150" y="0"/>
                  </a:move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49"/>
                  </a:lnTo>
                  <a:lnTo>
                    <a:pt x="0" y="1241297"/>
                  </a:lnTo>
                  <a:lnTo>
                    <a:pt x="4482" y="1263541"/>
                  </a:lnTo>
                  <a:lnTo>
                    <a:pt x="16716" y="1281707"/>
                  </a:lnTo>
                  <a:lnTo>
                    <a:pt x="34879" y="1293956"/>
                  </a:lnTo>
                  <a:lnTo>
                    <a:pt x="57150" y="1298447"/>
                  </a:lnTo>
                  <a:lnTo>
                    <a:pt x="79420" y="1293956"/>
                  </a:lnTo>
                  <a:lnTo>
                    <a:pt x="97583" y="1281707"/>
                  </a:lnTo>
                  <a:lnTo>
                    <a:pt x="109817" y="1263541"/>
                  </a:lnTo>
                  <a:lnTo>
                    <a:pt x="114300" y="1241297"/>
                  </a:lnTo>
                  <a:lnTo>
                    <a:pt x="114300" y="57149"/>
                  </a:lnTo>
                  <a:lnTo>
                    <a:pt x="109817" y="34879"/>
                  </a:lnTo>
                  <a:lnTo>
                    <a:pt x="97583" y="16716"/>
                  </a:lnTo>
                  <a:lnTo>
                    <a:pt x="79420" y="4482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E0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85866" y="4866894"/>
              <a:ext cx="114300" cy="1298575"/>
            </a:xfrm>
            <a:custGeom>
              <a:avLst/>
              <a:gdLst/>
              <a:ahLst/>
              <a:cxnLst/>
              <a:rect l="l" t="t" r="r" b="b"/>
              <a:pathLst>
                <a:path w="114300" h="1298575">
                  <a:moveTo>
                    <a:pt x="0" y="57149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79420" y="4482"/>
                  </a:lnTo>
                  <a:lnTo>
                    <a:pt x="97583" y="16716"/>
                  </a:lnTo>
                  <a:lnTo>
                    <a:pt x="109817" y="34879"/>
                  </a:lnTo>
                  <a:lnTo>
                    <a:pt x="114300" y="57149"/>
                  </a:lnTo>
                  <a:lnTo>
                    <a:pt x="114300" y="1241297"/>
                  </a:lnTo>
                  <a:lnTo>
                    <a:pt x="109817" y="1263541"/>
                  </a:lnTo>
                  <a:lnTo>
                    <a:pt x="97583" y="1281707"/>
                  </a:lnTo>
                  <a:lnTo>
                    <a:pt x="79420" y="1293956"/>
                  </a:lnTo>
                  <a:lnTo>
                    <a:pt x="57150" y="1298447"/>
                  </a:lnTo>
                  <a:lnTo>
                    <a:pt x="34879" y="1293956"/>
                  </a:lnTo>
                  <a:lnTo>
                    <a:pt x="16716" y="1281707"/>
                  </a:lnTo>
                  <a:lnTo>
                    <a:pt x="4482" y="1263541"/>
                  </a:lnTo>
                  <a:lnTo>
                    <a:pt x="0" y="1241297"/>
                  </a:lnTo>
                  <a:lnTo>
                    <a:pt x="0" y="57149"/>
                  </a:lnTo>
                  <a:close/>
                </a:path>
              </a:pathLst>
            </a:custGeom>
            <a:ln w="7620">
              <a:solidFill>
                <a:srgbClr val="C6C6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688" y="3547871"/>
              <a:ext cx="5126736" cy="27325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684" y="669036"/>
              <a:ext cx="4771644" cy="214731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29615" y="1074823"/>
            <a:ext cx="11735435" cy="5102744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R="4241800" algn="r">
              <a:lnSpc>
                <a:spcPct val="100000"/>
              </a:lnSpc>
              <a:spcBef>
                <a:spcPts val="1115"/>
              </a:spcBef>
            </a:pPr>
            <a:r>
              <a:rPr sz="1600" b="1" dirty="0">
                <a:solidFill>
                  <a:srgbClr val="3B3939"/>
                </a:solidFill>
                <a:latin typeface="Arial"/>
                <a:cs typeface="Arial"/>
              </a:rPr>
              <a:t>Оформление</a:t>
            </a:r>
            <a:r>
              <a:rPr sz="1600" b="1" spc="-70" dirty="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B3939"/>
                </a:solidFill>
                <a:latin typeface="Arial"/>
                <a:cs typeface="Arial"/>
              </a:rPr>
              <a:t>альбома</a:t>
            </a:r>
            <a:endParaRPr sz="1600" dirty="0">
              <a:latin typeface="Arial"/>
              <a:cs typeface="Arial"/>
            </a:endParaRPr>
          </a:p>
          <a:p>
            <a:pPr marL="5214620" marR="90170">
              <a:lnSpc>
                <a:spcPct val="112900"/>
              </a:lnSpc>
              <a:spcBef>
                <a:spcPts val="685"/>
              </a:spcBef>
            </a:pP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В</a:t>
            </a:r>
            <a:r>
              <a:rPr sz="1400" spc="14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процессе</a:t>
            </a:r>
            <a:r>
              <a:rPr sz="1400" spc="2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знакомства</a:t>
            </a:r>
            <a:r>
              <a:rPr sz="1400" spc="3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с</a:t>
            </a:r>
            <a:r>
              <a:rPr sz="1400" spc="6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животными</a:t>
            </a:r>
            <a:r>
              <a:rPr sz="1400" spc="-1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и</a:t>
            </a:r>
            <a:r>
              <a:rPr sz="1400" spc="-2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растениями</a:t>
            </a:r>
            <a:r>
              <a:rPr sz="1400" spc="-2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определённой</a:t>
            </a:r>
            <a:r>
              <a:rPr sz="1400" spc="-5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природной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зоны</a:t>
            </a:r>
            <a:r>
              <a:rPr sz="1400" spc="7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детям</a:t>
            </a:r>
            <a:r>
              <a:rPr sz="1400" spc="5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было</a:t>
            </a:r>
            <a:r>
              <a:rPr sz="1400" spc="1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предложено</a:t>
            </a:r>
            <a:r>
              <a:rPr sz="1400" spc="-1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делать</a:t>
            </a:r>
            <a:r>
              <a:rPr sz="1400" spc="7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записи</a:t>
            </a:r>
            <a:r>
              <a:rPr sz="1400" spc="3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в</a:t>
            </a:r>
            <a:r>
              <a:rPr sz="1400" spc="1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будущей</a:t>
            </a:r>
            <a:r>
              <a:rPr sz="1400" spc="114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энциклопедии,</a:t>
            </a:r>
            <a:endParaRPr sz="1400" dirty="0">
              <a:latin typeface="Malgun Gothic Semilight"/>
              <a:cs typeface="Malgun Gothic Semilight"/>
            </a:endParaRPr>
          </a:p>
          <a:p>
            <a:pPr marL="5214620">
              <a:lnSpc>
                <a:spcPct val="100000"/>
              </a:lnSpc>
              <a:spcBef>
                <a:spcPts val="215"/>
              </a:spcBef>
            </a:pP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которая</a:t>
            </a:r>
            <a:r>
              <a:rPr sz="1400" spc="114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представляла</a:t>
            </a:r>
            <a:r>
              <a:rPr sz="1400" spc="15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собой</a:t>
            </a:r>
            <a:r>
              <a:rPr sz="1400" spc="3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альбом</a:t>
            </a:r>
            <a:endParaRPr sz="1400" dirty="0">
              <a:latin typeface="Malgun Gothic Semilight"/>
              <a:cs typeface="Malgun Gothic Semilight"/>
            </a:endParaRPr>
          </a:p>
          <a:p>
            <a:pPr marR="4201160" algn="r">
              <a:lnSpc>
                <a:spcPct val="100000"/>
              </a:lnSpc>
              <a:spcBef>
                <a:spcPts val="1220"/>
              </a:spcBef>
            </a:pPr>
            <a:r>
              <a:rPr sz="1600" b="1" dirty="0">
                <a:solidFill>
                  <a:srgbClr val="3B3939"/>
                </a:solidFill>
                <a:latin typeface="Arial"/>
                <a:cs typeface="Arial"/>
              </a:rPr>
              <a:t>Цветовая</a:t>
            </a:r>
            <a:r>
              <a:rPr sz="1600" b="1" spc="-40" dirty="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B3939"/>
                </a:solidFill>
                <a:latin typeface="Arial"/>
                <a:cs typeface="Arial"/>
              </a:rPr>
              <a:t>кодировка</a:t>
            </a:r>
            <a:endParaRPr sz="1600" dirty="0">
              <a:latin typeface="Arial"/>
              <a:cs typeface="Arial"/>
            </a:endParaRPr>
          </a:p>
          <a:p>
            <a:pPr marL="5441950" marR="47625" algn="just">
              <a:lnSpc>
                <a:spcPct val="112900"/>
              </a:lnSpc>
              <a:spcBef>
                <a:spcPts val="680"/>
              </a:spcBef>
            </a:pP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Каждой</a:t>
            </a:r>
            <a:r>
              <a:rPr sz="1400" spc="1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3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природной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зоне</a:t>
            </a:r>
            <a:r>
              <a:rPr sz="1400" spc="8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соответствовал</a:t>
            </a:r>
            <a:r>
              <a:rPr sz="1400" spc="1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свой</a:t>
            </a:r>
            <a:r>
              <a:rPr sz="1400" spc="1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цвет.</a:t>
            </a:r>
            <a:r>
              <a:rPr sz="1400" spc="12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Категории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«Животные»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и</a:t>
            </a:r>
            <a:r>
              <a:rPr sz="1400" spc="2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«Растения»</a:t>
            </a:r>
            <a:r>
              <a:rPr sz="1400" spc="18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также</a:t>
            </a:r>
            <a:r>
              <a:rPr sz="1400" spc="8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обозначались</a:t>
            </a:r>
            <a:r>
              <a:rPr sz="1400" spc="5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разными</a:t>
            </a:r>
            <a:r>
              <a:rPr sz="1400" spc="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цветами</a:t>
            </a:r>
            <a:r>
              <a:rPr sz="1400" spc="-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с</a:t>
            </a:r>
            <a:r>
              <a:rPr sz="1400" spc="1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помощью</a:t>
            </a:r>
            <a:r>
              <a:rPr sz="1400" spc="1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стикеров,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что</a:t>
            </a:r>
            <a:r>
              <a:rPr sz="1400" spc="-6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помогало</a:t>
            </a:r>
            <a:r>
              <a:rPr sz="1400" spc="-2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легко</a:t>
            </a:r>
            <a:r>
              <a:rPr sz="1400" spc="-2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ориентироваться</a:t>
            </a:r>
            <a:r>
              <a:rPr sz="1400" spc="9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среди</a:t>
            </a:r>
            <a:r>
              <a:rPr sz="1400" spc="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множества</a:t>
            </a:r>
            <a:r>
              <a:rPr sz="1400" spc="8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записей</a:t>
            </a:r>
            <a:endParaRPr sz="1400" dirty="0">
              <a:latin typeface="Malgun Gothic Semilight"/>
              <a:cs typeface="Malgun Gothic Semilight"/>
            </a:endParaRPr>
          </a:p>
          <a:p>
            <a:pPr marR="4175760" algn="r">
              <a:lnSpc>
                <a:spcPct val="100000"/>
              </a:lnSpc>
              <a:spcBef>
                <a:spcPts val="1220"/>
              </a:spcBef>
            </a:pPr>
            <a:r>
              <a:rPr sz="1600" b="1" spc="-35" dirty="0">
                <a:solidFill>
                  <a:srgbClr val="3B3939"/>
                </a:solidFill>
                <a:latin typeface="Arial"/>
                <a:cs typeface="Arial"/>
              </a:rPr>
              <a:t>Творческая</a:t>
            </a:r>
            <a:r>
              <a:rPr sz="1600" b="1" spc="-20" dirty="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B3939"/>
                </a:solidFill>
                <a:latin typeface="Arial"/>
                <a:cs typeface="Arial"/>
              </a:rPr>
              <a:t>работа</a:t>
            </a:r>
            <a:endParaRPr sz="1600" dirty="0">
              <a:latin typeface="Arial"/>
              <a:cs typeface="Arial"/>
            </a:endParaRPr>
          </a:p>
          <a:p>
            <a:pPr marL="5669280" marR="5080">
              <a:lnSpc>
                <a:spcPct val="112900"/>
              </a:lnSpc>
              <a:spcBef>
                <a:spcPts val="680"/>
              </a:spcBef>
            </a:pP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Энциклопедия</a:t>
            </a:r>
            <a:r>
              <a:rPr sz="1400" spc="4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включала</a:t>
            </a:r>
            <a:r>
              <a:rPr sz="1400" spc="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готовые</a:t>
            </a:r>
            <a:r>
              <a:rPr sz="1400" spc="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изображения</a:t>
            </a:r>
            <a:r>
              <a:rPr sz="1400" spc="2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животных,</a:t>
            </a:r>
            <a:r>
              <a:rPr sz="1400" spc="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которые</a:t>
            </a:r>
            <a:r>
              <a:rPr sz="1400" spc="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2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дети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либо</a:t>
            </a:r>
            <a:r>
              <a:rPr sz="1400" spc="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наклеивали,</a:t>
            </a:r>
            <a:r>
              <a:rPr sz="1400" spc="5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либо</a:t>
            </a:r>
            <a:r>
              <a:rPr sz="1400" spc="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рисовали</a:t>
            </a:r>
            <a:r>
              <a:rPr sz="1400" spc="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самостоятельно.</a:t>
            </a:r>
            <a:r>
              <a:rPr sz="1400" spc="13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Каждое</a:t>
            </a:r>
            <a:r>
              <a:rPr sz="1400" spc="9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животное</a:t>
            </a:r>
            <a:r>
              <a:rPr sz="1400" spc="9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2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или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растение</a:t>
            </a:r>
            <a:r>
              <a:rPr sz="1400" spc="10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подписывалось</a:t>
            </a:r>
            <a:endParaRPr sz="1400" dirty="0">
              <a:latin typeface="Malgun Gothic Semilight"/>
              <a:cs typeface="Malgun Gothic Semilight"/>
            </a:endParaRPr>
          </a:p>
          <a:p>
            <a:pPr marL="5897245">
              <a:lnSpc>
                <a:spcPct val="100000"/>
              </a:lnSpc>
              <a:spcBef>
                <a:spcPts val="1220"/>
              </a:spcBef>
            </a:pPr>
            <a:r>
              <a:rPr sz="1600" b="1" dirty="0">
                <a:solidFill>
                  <a:srgbClr val="3B3939"/>
                </a:solidFill>
                <a:latin typeface="Arial"/>
                <a:cs typeface="Arial"/>
              </a:rPr>
              <a:t>Интерактивный</a:t>
            </a:r>
            <a:r>
              <a:rPr sz="1600" b="1" spc="-75" dirty="0">
                <a:solidFill>
                  <a:srgbClr val="3B393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B3939"/>
                </a:solidFill>
                <a:latin typeface="Arial"/>
                <a:cs typeface="Arial"/>
              </a:rPr>
              <a:t>элемент</a:t>
            </a:r>
            <a:endParaRPr sz="1600" dirty="0">
              <a:latin typeface="Arial"/>
              <a:cs typeface="Arial"/>
            </a:endParaRPr>
          </a:p>
          <a:p>
            <a:pPr marL="5897245" marR="276860">
              <a:lnSpc>
                <a:spcPct val="112799"/>
              </a:lnSpc>
              <a:spcBef>
                <a:spcPts val="685"/>
              </a:spcBef>
            </a:pP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Воспитатели</a:t>
            </a:r>
            <a:r>
              <a:rPr sz="1400" spc="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использовали</a:t>
            </a:r>
            <a:r>
              <a:rPr sz="1400" spc="8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интересный</a:t>
            </a:r>
            <a:r>
              <a:rPr sz="1400" spc="1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прием:</a:t>
            </a:r>
            <a:r>
              <a:rPr sz="1400" spc="9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в</a:t>
            </a:r>
            <a:r>
              <a:rPr sz="1400" spc="12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энциклопедии-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альбоме</a:t>
            </a:r>
            <a:r>
              <a:rPr sz="1400" spc="7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уточка</a:t>
            </a:r>
            <a:r>
              <a:rPr sz="1400" spc="3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прикреплялась</a:t>
            </a:r>
            <a:r>
              <a:rPr sz="1400" spc="5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на</a:t>
            </a:r>
            <a:r>
              <a:rPr sz="1400" spc="6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длинной</a:t>
            </a:r>
            <a:r>
              <a:rPr sz="1400" spc="-2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ленточке,</a:t>
            </a:r>
            <a:r>
              <a:rPr sz="1400" spc="-2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и</a:t>
            </a:r>
            <a:r>
              <a:rPr sz="1400" spc="-1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дети</a:t>
            </a:r>
            <a:r>
              <a:rPr sz="1400" spc="-3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могли</a:t>
            </a:r>
            <a:endParaRPr sz="1400" dirty="0">
              <a:latin typeface="Malgun Gothic Semilight"/>
              <a:cs typeface="Malgun Gothic Semilight"/>
            </a:endParaRPr>
          </a:p>
          <a:p>
            <a:pPr marL="5897245" marR="56515">
              <a:lnSpc>
                <a:spcPts val="1910"/>
              </a:lnSpc>
              <a:spcBef>
                <a:spcPts val="90"/>
              </a:spcBef>
            </a:pP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водить</a:t>
            </a:r>
            <a:r>
              <a:rPr sz="1400" spc="7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ей,</a:t>
            </a:r>
            <a:r>
              <a:rPr sz="1400" spc="4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перелистывать</a:t>
            </a:r>
            <a:r>
              <a:rPr sz="1400" spc="5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страницы</a:t>
            </a:r>
            <a:r>
              <a:rPr sz="1400" spc="4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и</a:t>
            </a:r>
            <a:r>
              <a:rPr sz="1400" spc="1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помещать</a:t>
            </a:r>
            <a:r>
              <a:rPr sz="1400" spc="7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ее</a:t>
            </a:r>
            <a:r>
              <a:rPr sz="1400" spc="8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в</a:t>
            </a:r>
            <a:r>
              <a:rPr sz="1400" spc="8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удобном</a:t>
            </a:r>
            <a:r>
              <a:rPr sz="1400" spc="5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месте,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превращая</a:t>
            </a:r>
            <a:r>
              <a:rPr sz="1400" spc="5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1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энциклопедию</a:t>
            </a:r>
            <a:r>
              <a:rPr sz="1400" spc="4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в</a:t>
            </a:r>
            <a:r>
              <a:rPr sz="1400" spc="55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dirty="0" err="1">
                <a:solidFill>
                  <a:srgbClr val="3B3939"/>
                </a:solidFill>
                <a:latin typeface="Malgun Gothic Semilight"/>
                <a:cs typeface="Malgun Gothic Semilight"/>
              </a:rPr>
              <a:t>интерактивную</a:t>
            </a:r>
            <a:r>
              <a:rPr sz="1400" dirty="0">
                <a:solidFill>
                  <a:srgbClr val="3B3939"/>
                </a:solidFill>
                <a:latin typeface="Malgun Gothic Semilight"/>
                <a:cs typeface="Malgun Gothic Semilight"/>
              </a:rPr>
              <a:t> </a:t>
            </a:r>
            <a:r>
              <a:rPr sz="1400" spc="-20" dirty="0" err="1" smtClean="0">
                <a:solidFill>
                  <a:srgbClr val="3B3939"/>
                </a:solidFill>
                <a:latin typeface="Malgun Gothic Semilight"/>
                <a:cs typeface="Malgun Gothic Semilight"/>
              </a:rPr>
              <a:t>игру</a:t>
            </a:r>
            <a:endParaRPr sz="1400" dirty="0">
              <a:latin typeface="Malgun Gothic Semilight"/>
              <a:cs typeface="Malgun Gothic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412314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8345" y="526161"/>
            <a:ext cx="94818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Выбор</a:t>
            </a:r>
            <a:r>
              <a:rPr sz="2800" spc="-155" dirty="0"/>
              <a:t> </a:t>
            </a:r>
            <a:r>
              <a:rPr sz="2800" dirty="0"/>
              <a:t>маршрута</a:t>
            </a:r>
            <a:r>
              <a:rPr sz="2800" spc="-105" dirty="0"/>
              <a:t> </a:t>
            </a:r>
            <a:r>
              <a:rPr sz="2800" dirty="0"/>
              <a:t>развития</a:t>
            </a:r>
            <a:r>
              <a:rPr sz="2800" spc="-114" dirty="0"/>
              <a:t> </a:t>
            </a:r>
            <a:r>
              <a:rPr sz="2800" spc="-10" dirty="0"/>
              <a:t>дошкольной</a:t>
            </a:r>
            <a:r>
              <a:rPr sz="2800" spc="-120" dirty="0"/>
              <a:t> </a:t>
            </a:r>
            <a:r>
              <a:rPr sz="2800" spc="-10" dirty="0"/>
              <a:t>организации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672083" y="1542288"/>
            <a:ext cx="7164705" cy="634365"/>
          </a:xfrm>
          <a:custGeom>
            <a:avLst/>
            <a:gdLst/>
            <a:ahLst/>
            <a:cxnLst/>
            <a:rect l="l" t="t" r="r" b="b"/>
            <a:pathLst>
              <a:path w="7164705" h="634364">
                <a:moveTo>
                  <a:pt x="0" y="105663"/>
                </a:moveTo>
                <a:lnTo>
                  <a:pt x="8303" y="64508"/>
                </a:lnTo>
                <a:lnTo>
                  <a:pt x="30948" y="30924"/>
                </a:lnTo>
                <a:lnTo>
                  <a:pt x="64534" y="8294"/>
                </a:lnTo>
                <a:lnTo>
                  <a:pt x="105664" y="0"/>
                </a:lnTo>
                <a:lnTo>
                  <a:pt x="7058660" y="0"/>
                </a:lnTo>
                <a:lnTo>
                  <a:pt x="7099815" y="8294"/>
                </a:lnTo>
                <a:lnTo>
                  <a:pt x="7133399" y="30924"/>
                </a:lnTo>
                <a:lnTo>
                  <a:pt x="7156029" y="64508"/>
                </a:lnTo>
                <a:lnTo>
                  <a:pt x="7164324" y="105663"/>
                </a:lnTo>
                <a:lnTo>
                  <a:pt x="7164324" y="528320"/>
                </a:lnTo>
                <a:lnTo>
                  <a:pt x="7156029" y="569475"/>
                </a:lnTo>
                <a:lnTo>
                  <a:pt x="7133399" y="603059"/>
                </a:lnTo>
                <a:lnTo>
                  <a:pt x="7099815" y="625689"/>
                </a:lnTo>
                <a:lnTo>
                  <a:pt x="7058660" y="633984"/>
                </a:lnTo>
                <a:lnTo>
                  <a:pt x="105664" y="633984"/>
                </a:lnTo>
                <a:lnTo>
                  <a:pt x="64534" y="625689"/>
                </a:lnTo>
                <a:lnTo>
                  <a:pt x="30948" y="603059"/>
                </a:lnTo>
                <a:lnTo>
                  <a:pt x="8303" y="569475"/>
                </a:lnTo>
                <a:lnTo>
                  <a:pt x="0" y="528320"/>
                </a:lnTo>
                <a:lnTo>
                  <a:pt x="0" y="105663"/>
                </a:lnTo>
                <a:close/>
              </a:path>
            </a:pathLst>
          </a:custGeom>
          <a:ln w="12192">
            <a:solidFill>
              <a:srgbClr val="034D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29508" y="1590802"/>
            <a:ext cx="2649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Направления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госполитики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2083" y="2359151"/>
            <a:ext cx="7164705" cy="1823085"/>
          </a:xfrm>
          <a:custGeom>
            <a:avLst/>
            <a:gdLst/>
            <a:ahLst/>
            <a:cxnLst/>
            <a:rect l="l" t="t" r="r" b="b"/>
            <a:pathLst>
              <a:path w="7164705" h="1823085">
                <a:moveTo>
                  <a:pt x="0" y="303784"/>
                </a:moveTo>
                <a:lnTo>
                  <a:pt x="3975" y="254510"/>
                </a:lnTo>
                <a:lnTo>
                  <a:pt x="15486" y="207767"/>
                </a:lnTo>
                <a:lnTo>
                  <a:pt x="33906" y="164181"/>
                </a:lnTo>
                <a:lnTo>
                  <a:pt x="58611" y="124376"/>
                </a:lnTo>
                <a:lnTo>
                  <a:pt x="88974" y="88979"/>
                </a:lnTo>
                <a:lnTo>
                  <a:pt x="124371" y="58615"/>
                </a:lnTo>
                <a:lnTo>
                  <a:pt x="164175" y="33909"/>
                </a:lnTo>
                <a:lnTo>
                  <a:pt x="207763" y="15487"/>
                </a:lnTo>
                <a:lnTo>
                  <a:pt x="254507" y="3976"/>
                </a:lnTo>
                <a:lnTo>
                  <a:pt x="303784" y="0"/>
                </a:lnTo>
                <a:lnTo>
                  <a:pt x="6860540" y="0"/>
                </a:lnTo>
                <a:lnTo>
                  <a:pt x="6909813" y="3976"/>
                </a:lnTo>
                <a:lnTo>
                  <a:pt x="6956556" y="15487"/>
                </a:lnTo>
                <a:lnTo>
                  <a:pt x="7000142" y="33909"/>
                </a:lnTo>
                <a:lnTo>
                  <a:pt x="7039947" y="58615"/>
                </a:lnTo>
                <a:lnTo>
                  <a:pt x="7075344" y="88979"/>
                </a:lnTo>
                <a:lnTo>
                  <a:pt x="7105708" y="124376"/>
                </a:lnTo>
                <a:lnTo>
                  <a:pt x="7130414" y="164181"/>
                </a:lnTo>
                <a:lnTo>
                  <a:pt x="7148836" y="207767"/>
                </a:lnTo>
                <a:lnTo>
                  <a:pt x="7160347" y="254510"/>
                </a:lnTo>
                <a:lnTo>
                  <a:pt x="7164324" y="303784"/>
                </a:lnTo>
                <a:lnTo>
                  <a:pt x="7164324" y="1518920"/>
                </a:lnTo>
                <a:lnTo>
                  <a:pt x="7160347" y="1568193"/>
                </a:lnTo>
                <a:lnTo>
                  <a:pt x="7148836" y="1614936"/>
                </a:lnTo>
                <a:lnTo>
                  <a:pt x="7130414" y="1658522"/>
                </a:lnTo>
                <a:lnTo>
                  <a:pt x="7105708" y="1698327"/>
                </a:lnTo>
                <a:lnTo>
                  <a:pt x="7075344" y="1733724"/>
                </a:lnTo>
                <a:lnTo>
                  <a:pt x="7039947" y="1764088"/>
                </a:lnTo>
                <a:lnTo>
                  <a:pt x="7000142" y="1788794"/>
                </a:lnTo>
                <a:lnTo>
                  <a:pt x="6956556" y="1807216"/>
                </a:lnTo>
                <a:lnTo>
                  <a:pt x="6909813" y="1818727"/>
                </a:lnTo>
                <a:lnTo>
                  <a:pt x="6860540" y="1822704"/>
                </a:lnTo>
                <a:lnTo>
                  <a:pt x="303784" y="1822704"/>
                </a:lnTo>
                <a:lnTo>
                  <a:pt x="254507" y="1818727"/>
                </a:lnTo>
                <a:lnTo>
                  <a:pt x="207763" y="1807216"/>
                </a:lnTo>
                <a:lnTo>
                  <a:pt x="164175" y="1788794"/>
                </a:lnTo>
                <a:lnTo>
                  <a:pt x="124371" y="1764088"/>
                </a:lnTo>
                <a:lnTo>
                  <a:pt x="88974" y="1733724"/>
                </a:lnTo>
                <a:lnTo>
                  <a:pt x="58611" y="1698327"/>
                </a:lnTo>
                <a:lnTo>
                  <a:pt x="33906" y="1658522"/>
                </a:lnTo>
                <a:lnTo>
                  <a:pt x="15486" y="1614936"/>
                </a:lnTo>
                <a:lnTo>
                  <a:pt x="3975" y="1568193"/>
                </a:lnTo>
                <a:lnTo>
                  <a:pt x="0" y="1518920"/>
                </a:lnTo>
                <a:lnTo>
                  <a:pt x="0" y="303784"/>
                </a:lnTo>
                <a:close/>
              </a:path>
            </a:pathLst>
          </a:custGeom>
          <a:ln w="12192">
            <a:solidFill>
              <a:srgbClr val="034D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39520" y="2381693"/>
            <a:ext cx="6837045" cy="150050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600" dirty="0">
                <a:latin typeface="Calibri"/>
                <a:cs typeface="Calibri"/>
              </a:rPr>
              <a:t>Повышение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качества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математического</a:t>
            </a:r>
            <a:r>
              <a:rPr sz="1600" dirty="0">
                <a:latin typeface="Calibri"/>
                <a:cs typeface="Calibri"/>
              </a:rPr>
              <a:t> 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естественно-</a:t>
            </a:r>
            <a:r>
              <a:rPr sz="1600" dirty="0">
                <a:latin typeface="Calibri"/>
                <a:cs typeface="Calibri"/>
              </a:rPr>
              <a:t>научного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образования</a:t>
            </a:r>
            <a:endParaRPr sz="1600" dirty="0">
              <a:latin typeface="Calibri"/>
              <a:cs typeface="Calibri"/>
            </a:endParaRPr>
          </a:p>
          <a:p>
            <a:pPr marL="2996565" marR="5080" indent="-372745" algn="r">
              <a:lnSpc>
                <a:spcPct val="100000"/>
              </a:lnSpc>
              <a:spcBef>
                <a:spcPts val="610"/>
              </a:spcBef>
            </a:pPr>
            <a:r>
              <a:rPr sz="1400" i="1" dirty="0">
                <a:latin typeface="Calibri"/>
                <a:cs typeface="Calibri"/>
              </a:rPr>
              <a:t>Распоряжение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Правительства Российской</a:t>
            </a:r>
            <a:r>
              <a:rPr sz="1400" i="1" spc="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Федерации </a:t>
            </a:r>
            <a:r>
              <a:rPr sz="1400" i="1" dirty="0">
                <a:latin typeface="Calibri"/>
                <a:cs typeface="Calibri"/>
              </a:rPr>
              <a:t>от</a:t>
            </a:r>
            <a:r>
              <a:rPr sz="1400" i="1" spc="-2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19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ноября</a:t>
            </a:r>
            <a:r>
              <a:rPr sz="1400" i="1" spc="-2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2024 г.</a:t>
            </a:r>
            <a:r>
              <a:rPr sz="1400" i="1" spc="-2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№</a:t>
            </a:r>
            <a:r>
              <a:rPr sz="1400" i="1" spc="-2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3333-</a:t>
            </a:r>
            <a:r>
              <a:rPr sz="1400" i="1" dirty="0">
                <a:latin typeface="Calibri"/>
                <a:cs typeface="Calibri"/>
              </a:rPr>
              <a:t>р</a:t>
            </a:r>
            <a:r>
              <a:rPr sz="1400" i="1" spc="-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«Об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утверждении</a:t>
            </a:r>
            <a:endParaRPr sz="1400" dirty="0">
              <a:latin typeface="Calibri"/>
              <a:cs typeface="Calibri"/>
            </a:endParaRPr>
          </a:p>
          <a:p>
            <a:pPr marL="2362200" marR="12065" indent="-180340" algn="r">
              <a:lnSpc>
                <a:spcPct val="100000"/>
              </a:lnSpc>
            </a:pPr>
            <a:r>
              <a:rPr sz="1400" i="1" spc="-10" dirty="0">
                <a:latin typeface="Calibri"/>
                <a:cs typeface="Calibri"/>
              </a:rPr>
              <a:t>комплексного</a:t>
            </a:r>
            <a:r>
              <a:rPr sz="1400" i="1" spc="-5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плана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мероприятий</a:t>
            </a:r>
            <a:r>
              <a:rPr sz="1400" i="1" spc="1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по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повышению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качества математического</a:t>
            </a:r>
            <a:r>
              <a:rPr sz="1400" i="1" spc="1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и</a:t>
            </a:r>
            <a:r>
              <a:rPr sz="1400" i="1" spc="4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естественно-научного</a:t>
            </a:r>
            <a:r>
              <a:rPr sz="1400" i="1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образования</a:t>
            </a:r>
            <a:endParaRPr sz="1400" dirty="0">
              <a:latin typeface="Calibri"/>
              <a:cs typeface="Calibri"/>
            </a:endParaRPr>
          </a:p>
          <a:p>
            <a:pPr marR="13335" algn="r">
              <a:lnSpc>
                <a:spcPct val="100000"/>
              </a:lnSpc>
            </a:pPr>
            <a:r>
              <a:rPr sz="1400" i="1" dirty="0">
                <a:latin typeface="Calibri"/>
                <a:cs typeface="Calibri"/>
              </a:rPr>
              <a:t>на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период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до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2030</a:t>
            </a:r>
            <a:r>
              <a:rPr sz="1400" i="1" spc="-5" dirty="0">
                <a:latin typeface="Calibri"/>
                <a:cs typeface="Calibri"/>
              </a:rPr>
              <a:t> </a:t>
            </a:r>
            <a:r>
              <a:rPr sz="1400" i="1" spc="-20" dirty="0">
                <a:latin typeface="Calibri"/>
                <a:cs typeface="Calibri"/>
              </a:rPr>
              <a:t>года»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2083" y="4418076"/>
            <a:ext cx="7164705" cy="1960245"/>
          </a:xfrm>
          <a:custGeom>
            <a:avLst/>
            <a:gdLst/>
            <a:ahLst/>
            <a:cxnLst/>
            <a:rect l="l" t="t" r="r" b="b"/>
            <a:pathLst>
              <a:path w="7164705" h="1960245">
                <a:moveTo>
                  <a:pt x="0" y="326644"/>
                </a:moveTo>
                <a:lnTo>
                  <a:pt x="3541" y="278388"/>
                </a:lnTo>
                <a:lnTo>
                  <a:pt x="13829" y="232326"/>
                </a:lnTo>
                <a:lnTo>
                  <a:pt x="30358" y="188965"/>
                </a:lnTo>
                <a:lnTo>
                  <a:pt x="52623" y="148809"/>
                </a:lnTo>
                <a:lnTo>
                  <a:pt x="80119" y="112366"/>
                </a:lnTo>
                <a:lnTo>
                  <a:pt x="112340" y="80140"/>
                </a:lnTo>
                <a:lnTo>
                  <a:pt x="148781" y="52639"/>
                </a:lnTo>
                <a:lnTo>
                  <a:pt x="188937" y="30368"/>
                </a:lnTo>
                <a:lnTo>
                  <a:pt x="232303" y="13834"/>
                </a:lnTo>
                <a:lnTo>
                  <a:pt x="278374" y="3543"/>
                </a:lnTo>
                <a:lnTo>
                  <a:pt x="326644" y="0"/>
                </a:lnTo>
                <a:lnTo>
                  <a:pt x="6837680" y="0"/>
                </a:lnTo>
                <a:lnTo>
                  <a:pt x="6885935" y="3543"/>
                </a:lnTo>
                <a:lnTo>
                  <a:pt x="6931997" y="13834"/>
                </a:lnTo>
                <a:lnTo>
                  <a:pt x="6975358" y="30368"/>
                </a:lnTo>
                <a:lnTo>
                  <a:pt x="7015514" y="52639"/>
                </a:lnTo>
                <a:lnTo>
                  <a:pt x="7051957" y="80140"/>
                </a:lnTo>
                <a:lnTo>
                  <a:pt x="7084183" y="112366"/>
                </a:lnTo>
                <a:lnTo>
                  <a:pt x="7111684" y="148809"/>
                </a:lnTo>
                <a:lnTo>
                  <a:pt x="7133955" y="188965"/>
                </a:lnTo>
                <a:lnTo>
                  <a:pt x="7150489" y="232326"/>
                </a:lnTo>
                <a:lnTo>
                  <a:pt x="7160780" y="278388"/>
                </a:lnTo>
                <a:lnTo>
                  <a:pt x="7164324" y="326644"/>
                </a:lnTo>
                <a:lnTo>
                  <a:pt x="7164324" y="1633220"/>
                </a:lnTo>
                <a:lnTo>
                  <a:pt x="7160780" y="1681489"/>
                </a:lnTo>
                <a:lnTo>
                  <a:pt x="7150489" y="1727560"/>
                </a:lnTo>
                <a:lnTo>
                  <a:pt x="7133955" y="1770926"/>
                </a:lnTo>
                <a:lnTo>
                  <a:pt x="7111684" y="1811082"/>
                </a:lnTo>
                <a:lnTo>
                  <a:pt x="7084183" y="1847523"/>
                </a:lnTo>
                <a:lnTo>
                  <a:pt x="7051957" y="1879744"/>
                </a:lnTo>
                <a:lnTo>
                  <a:pt x="7015514" y="1907240"/>
                </a:lnTo>
                <a:lnTo>
                  <a:pt x="6975358" y="1929505"/>
                </a:lnTo>
                <a:lnTo>
                  <a:pt x="6931997" y="1946034"/>
                </a:lnTo>
                <a:lnTo>
                  <a:pt x="6885935" y="1956322"/>
                </a:lnTo>
                <a:lnTo>
                  <a:pt x="6837680" y="1959864"/>
                </a:lnTo>
                <a:lnTo>
                  <a:pt x="326644" y="1959864"/>
                </a:lnTo>
                <a:lnTo>
                  <a:pt x="278374" y="1956322"/>
                </a:lnTo>
                <a:lnTo>
                  <a:pt x="232303" y="1946034"/>
                </a:lnTo>
                <a:lnTo>
                  <a:pt x="188937" y="1929505"/>
                </a:lnTo>
                <a:lnTo>
                  <a:pt x="148781" y="1907240"/>
                </a:lnTo>
                <a:lnTo>
                  <a:pt x="112340" y="1879744"/>
                </a:lnTo>
                <a:lnTo>
                  <a:pt x="80119" y="1847523"/>
                </a:lnTo>
                <a:lnTo>
                  <a:pt x="52623" y="1811082"/>
                </a:lnTo>
                <a:lnTo>
                  <a:pt x="30358" y="1770926"/>
                </a:lnTo>
                <a:lnTo>
                  <a:pt x="13829" y="1727560"/>
                </a:lnTo>
                <a:lnTo>
                  <a:pt x="3541" y="1681489"/>
                </a:lnTo>
                <a:lnTo>
                  <a:pt x="0" y="1633220"/>
                </a:lnTo>
                <a:lnTo>
                  <a:pt x="0" y="326644"/>
                </a:lnTo>
                <a:close/>
              </a:path>
            </a:pathLst>
          </a:custGeom>
          <a:ln w="12192">
            <a:solidFill>
              <a:srgbClr val="034D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5921" y="4536185"/>
            <a:ext cx="6816725" cy="1504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89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Внедрение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инновационных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методик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технологий,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направленных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развитие </a:t>
            </a:r>
            <a:r>
              <a:rPr sz="1600" dirty="0">
                <a:latin typeface="Calibri"/>
                <a:cs typeface="Calibri"/>
              </a:rPr>
              <a:t>личности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детей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формирование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них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необходимых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компетенций</a:t>
            </a:r>
            <a:r>
              <a:rPr sz="1600" spc="-25" dirty="0">
                <a:latin typeface="Calibri"/>
                <a:cs typeface="Calibri"/>
              </a:rPr>
              <a:t> для</a:t>
            </a:r>
            <a:endParaRPr sz="1600">
              <a:latin typeface="Calibri"/>
              <a:cs typeface="Calibri"/>
            </a:endParaRPr>
          </a:p>
          <a:p>
            <a:pPr marL="12700" marR="76454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успешной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жизни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современном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обществе,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том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числе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предпосылок математической,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естественно-</a:t>
            </a:r>
            <a:r>
              <a:rPr sz="1600" dirty="0">
                <a:latin typeface="Calibri"/>
                <a:cs typeface="Calibri"/>
              </a:rPr>
              <a:t>научной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читательской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грамотности</a:t>
            </a:r>
            <a:endParaRPr sz="1600">
              <a:latin typeface="Calibri"/>
              <a:cs typeface="Calibri"/>
            </a:endParaRPr>
          </a:p>
          <a:p>
            <a:pPr marL="2222500" marR="5080" indent="-163195">
              <a:lnSpc>
                <a:spcPct val="100000"/>
              </a:lnSpc>
              <a:spcBef>
                <a:spcPts val="605"/>
              </a:spcBef>
            </a:pPr>
            <a:r>
              <a:rPr sz="1400" i="1" dirty="0">
                <a:latin typeface="Calibri"/>
                <a:cs typeface="Calibri"/>
              </a:rPr>
              <a:t>Решение</a:t>
            </a:r>
            <a:r>
              <a:rPr sz="1400" i="1" spc="-6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Коллегии</a:t>
            </a:r>
            <a:r>
              <a:rPr sz="1400" i="1" spc="-5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Минпросвещения</a:t>
            </a:r>
            <a:r>
              <a:rPr sz="1400" i="1" spc="-6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России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от</a:t>
            </a:r>
            <a:r>
              <a:rPr sz="1400" i="1" spc="-4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17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мая</a:t>
            </a:r>
            <a:r>
              <a:rPr sz="1400" i="1" spc="-2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2024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i="1" spc="-25" dirty="0">
                <a:latin typeface="Calibri"/>
                <a:cs typeface="Calibri"/>
              </a:rPr>
              <a:t>г. </a:t>
            </a:r>
            <a:r>
              <a:rPr sz="1400" i="1" dirty="0">
                <a:latin typeface="Calibri"/>
                <a:cs typeface="Calibri"/>
              </a:rPr>
              <a:t>Решения</a:t>
            </a:r>
            <a:r>
              <a:rPr sz="1400" i="1" spc="-5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VIII</a:t>
            </a:r>
            <a:r>
              <a:rPr sz="1400" i="1" spc="-1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Съезда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работников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дошкольного</a:t>
            </a:r>
            <a:r>
              <a:rPr sz="1400" i="1" spc="-6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образования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770366" y="1535938"/>
            <a:ext cx="3098800" cy="647065"/>
            <a:chOff x="8770366" y="1535938"/>
            <a:chExt cx="3098800" cy="647065"/>
          </a:xfrm>
        </p:grpSpPr>
        <p:sp>
          <p:nvSpPr>
            <p:cNvPr id="11" name="object 11"/>
            <p:cNvSpPr/>
            <p:nvPr/>
          </p:nvSpPr>
          <p:spPr>
            <a:xfrm>
              <a:off x="8776716" y="1542288"/>
              <a:ext cx="3086100" cy="634365"/>
            </a:xfrm>
            <a:custGeom>
              <a:avLst/>
              <a:gdLst/>
              <a:ahLst/>
              <a:cxnLst/>
              <a:rect l="l" t="t" r="r" b="b"/>
              <a:pathLst>
                <a:path w="3086100" h="634364">
                  <a:moveTo>
                    <a:pt x="2980435" y="0"/>
                  </a:moveTo>
                  <a:lnTo>
                    <a:pt x="105663" y="0"/>
                  </a:lnTo>
                  <a:lnTo>
                    <a:pt x="64508" y="8312"/>
                  </a:lnTo>
                  <a:lnTo>
                    <a:pt x="30924" y="30972"/>
                  </a:lnTo>
                  <a:lnTo>
                    <a:pt x="8294" y="64561"/>
                  </a:lnTo>
                  <a:lnTo>
                    <a:pt x="0" y="105663"/>
                  </a:lnTo>
                  <a:lnTo>
                    <a:pt x="0" y="528320"/>
                  </a:lnTo>
                  <a:lnTo>
                    <a:pt x="8294" y="569422"/>
                  </a:lnTo>
                  <a:lnTo>
                    <a:pt x="30924" y="603011"/>
                  </a:lnTo>
                  <a:lnTo>
                    <a:pt x="64508" y="625671"/>
                  </a:lnTo>
                  <a:lnTo>
                    <a:pt x="105663" y="633984"/>
                  </a:lnTo>
                  <a:lnTo>
                    <a:pt x="2980435" y="633984"/>
                  </a:lnTo>
                  <a:lnTo>
                    <a:pt x="3021538" y="625671"/>
                  </a:lnTo>
                  <a:lnTo>
                    <a:pt x="3055127" y="603011"/>
                  </a:lnTo>
                  <a:lnTo>
                    <a:pt x="3077787" y="569422"/>
                  </a:lnTo>
                  <a:lnTo>
                    <a:pt x="3086100" y="528320"/>
                  </a:lnTo>
                  <a:lnTo>
                    <a:pt x="3086100" y="105663"/>
                  </a:lnTo>
                  <a:lnTo>
                    <a:pt x="3077787" y="64561"/>
                  </a:lnTo>
                  <a:lnTo>
                    <a:pt x="3055127" y="30972"/>
                  </a:lnTo>
                  <a:lnTo>
                    <a:pt x="3021538" y="8312"/>
                  </a:lnTo>
                  <a:lnTo>
                    <a:pt x="2980435" y="0"/>
                  </a:lnTo>
                  <a:close/>
                </a:path>
              </a:pathLst>
            </a:custGeom>
            <a:solidFill>
              <a:srgbClr val="034D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776716" y="1542288"/>
              <a:ext cx="3086100" cy="634365"/>
            </a:xfrm>
            <a:custGeom>
              <a:avLst/>
              <a:gdLst/>
              <a:ahLst/>
              <a:cxnLst/>
              <a:rect l="l" t="t" r="r" b="b"/>
              <a:pathLst>
                <a:path w="3086100" h="634364">
                  <a:moveTo>
                    <a:pt x="0" y="105663"/>
                  </a:moveTo>
                  <a:lnTo>
                    <a:pt x="8294" y="64561"/>
                  </a:lnTo>
                  <a:lnTo>
                    <a:pt x="30924" y="30972"/>
                  </a:lnTo>
                  <a:lnTo>
                    <a:pt x="64508" y="8312"/>
                  </a:lnTo>
                  <a:lnTo>
                    <a:pt x="105663" y="0"/>
                  </a:lnTo>
                  <a:lnTo>
                    <a:pt x="2980435" y="0"/>
                  </a:lnTo>
                  <a:lnTo>
                    <a:pt x="3021538" y="8312"/>
                  </a:lnTo>
                  <a:lnTo>
                    <a:pt x="3055127" y="30972"/>
                  </a:lnTo>
                  <a:lnTo>
                    <a:pt x="3077787" y="64561"/>
                  </a:lnTo>
                  <a:lnTo>
                    <a:pt x="3086100" y="105663"/>
                  </a:lnTo>
                  <a:lnTo>
                    <a:pt x="3086100" y="528320"/>
                  </a:lnTo>
                  <a:lnTo>
                    <a:pt x="3077787" y="569422"/>
                  </a:lnTo>
                  <a:lnTo>
                    <a:pt x="3055127" y="603011"/>
                  </a:lnTo>
                  <a:lnTo>
                    <a:pt x="3021538" y="625671"/>
                  </a:lnTo>
                  <a:lnTo>
                    <a:pt x="2980435" y="633984"/>
                  </a:lnTo>
                  <a:lnTo>
                    <a:pt x="105663" y="633984"/>
                  </a:lnTo>
                  <a:lnTo>
                    <a:pt x="64508" y="625671"/>
                  </a:lnTo>
                  <a:lnTo>
                    <a:pt x="30924" y="603011"/>
                  </a:lnTo>
                  <a:lnTo>
                    <a:pt x="8294" y="569422"/>
                  </a:lnTo>
                  <a:lnTo>
                    <a:pt x="0" y="528320"/>
                  </a:lnTo>
                  <a:lnTo>
                    <a:pt x="0" y="105663"/>
                  </a:lnTo>
                  <a:close/>
                </a:path>
              </a:pathLst>
            </a:custGeom>
            <a:ln w="12192">
              <a:solidFill>
                <a:srgbClr val="034D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912732" y="1590802"/>
            <a:ext cx="2816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Направление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развития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ДОО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770366" y="2352801"/>
            <a:ext cx="3098800" cy="4031615"/>
            <a:chOff x="8770366" y="2352801"/>
            <a:chExt cx="3098800" cy="4031615"/>
          </a:xfrm>
        </p:grpSpPr>
        <p:sp>
          <p:nvSpPr>
            <p:cNvPr id="15" name="object 15"/>
            <p:cNvSpPr/>
            <p:nvPr/>
          </p:nvSpPr>
          <p:spPr>
            <a:xfrm>
              <a:off x="8776716" y="2359151"/>
              <a:ext cx="3086100" cy="4018915"/>
            </a:xfrm>
            <a:custGeom>
              <a:avLst/>
              <a:gdLst/>
              <a:ahLst/>
              <a:cxnLst/>
              <a:rect l="l" t="t" r="r" b="b"/>
              <a:pathLst>
                <a:path w="3086100" h="4018915">
                  <a:moveTo>
                    <a:pt x="2571750" y="0"/>
                  </a:moveTo>
                  <a:lnTo>
                    <a:pt x="514350" y="0"/>
                  </a:lnTo>
                  <a:lnTo>
                    <a:pt x="467529" y="2101"/>
                  </a:lnTo>
                  <a:lnTo>
                    <a:pt x="421886" y="8285"/>
                  </a:lnTo>
                  <a:lnTo>
                    <a:pt x="377604" y="18370"/>
                  </a:lnTo>
                  <a:lnTo>
                    <a:pt x="334863" y="32175"/>
                  </a:lnTo>
                  <a:lnTo>
                    <a:pt x="293846" y="49517"/>
                  </a:lnTo>
                  <a:lnTo>
                    <a:pt x="254733" y="70216"/>
                  </a:lnTo>
                  <a:lnTo>
                    <a:pt x="217707" y="94090"/>
                  </a:lnTo>
                  <a:lnTo>
                    <a:pt x="182947" y="120958"/>
                  </a:lnTo>
                  <a:lnTo>
                    <a:pt x="150637" y="150637"/>
                  </a:lnTo>
                  <a:lnTo>
                    <a:pt x="120958" y="182947"/>
                  </a:lnTo>
                  <a:lnTo>
                    <a:pt x="94090" y="217707"/>
                  </a:lnTo>
                  <a:lnTo>
                    <a:pt x="70216" y="254733"/>
                  </a:lnTo>
                  <a:lnTo>
                    <a:pt x="49517" y="293846"/>
                  </a:lnTo>
                  <a:lnTo>
                    <a:pt x="32175" y="334863"/>
                  </a:lnTo>
                  <a:lnTo>
                    <a:pt x="18370" y="377604"/>
                  </a:lnTo>
                  <a:lnTo>
                    <a:pt x="8285" y="421886"/>
                  </a:lnTo>
                  <a:lnTo>
                    <a:pt x="2101" y="467529"/>
                  </a:lnTo>
                  <a:lnTo>
                    <a:pt x="0" y="514350"/>
                  </a:lnTo>
                  <a:lnTo>
                    <a:pt x="0" y="3504425"/>
                  </a:lnTo>
                  <a:lnTo>
                    <a:pt x="2101" y="3551242"/>
                  </a:lnTo>
                  <a:lnTo>
                    <a:pt x="8285" y="3596882"/>
                  </a:lnTo>
                  <a:lnTo>
                    <a:pt x="18370" y="3641162"/>
                  </a:lnTo>
                  <a:lnTo>
                    <a:pt x="32175" y="3683902"/>
                  </a:lnTo>
                  <a:lnTo>
                    <a:pt x="49517" y="3724920"/>
                  </a:lnTo>
                  <a:lnTo>
                    <a:pt x="70216" y="3764033"/>
                  </a:lnTo>
                  <a:lnTo>
                    <a:pt x="94090" y="3801061"/>
                  </a:lnTo>
                  <a:lnTo>
                    <a:pt x="120958" y="3835822"/>
                  </a:lnTo>
                  <a:lnTo>
                    <a:pt x="150637" y="3868134"/>
                  </a:lnTo>
                  <a:lnTo>
                    <a:pt x="182947" y="3897815"/>
                  </a:lnTo>
                  <a:lnTo>
                    <a:pt x="217707" y="3924685"/>
                  </a:lnTo>
                  <a:lnTo>
                    <a:pt x="254733" y="3948562"/>
                  </a:lnTo>
                  <a:lnTo>
                    <a:pt x="293846" y="3969263"/>
                  </a:lnTo>
                  <a:lnTo>
                    <a:pt x="334863" y="3986608"/>
                  </a:lnTo>
                  <a:lnTo>
                    <a:pt x="377604" y="4000414"/>
                  </a:lnTo>
                  <a:lnTo>
                    <a:pt x="421886" y="4010500"/>
                  </a:lnTo>
                  <a:lnTo>
                    <a:pt x="467529" y="4016685"/>
                  </a:lnTo>
                  <a:lnTo>
                    <a:pt x="514350" y="4018788"/>
                  </a:lnTo>
                  <a:lnTo>
                    <a:pt x="2571750" y="4018788"/>
                  </a:lnTo>
                  <a:lnTo>
                    <a:pt x="2618570" y="4016685"/>
                  </a:lnTo>
                  <a:lnTo>
                    <a:pt x="2664213" y="4010500"/>
                  </a:lnTo>
                  <a:lnTo>
                    <a:pt x="2708495" y="4000414"/>
                  </a:lnTo>
                  <a:lnTo>
                    <a:pt x="2751236" y="3986608"/>
                  </a:lnTo>
                  <a:lnTo>
                    <a:pt x="2792253" y="3969263"/>
                  </a:lnTo>
                  <a:lnTo>
                    <a:pt x="2831366" y="3948562"/>
                  </a:lnTo>
                  <a:lnTo>
                    <a:pt x="2868392" y="3924685"/>
                  </a:lnTo>
                  <a:lnTo>
                    <a:pt x="2903152" y="3897815"/>
                  </a:lnTo>
                  <a:lnTo>
                    <a:pt x="2935462" y="3868134"/>
                  </a:lnTo>
                  <a:lnTo>
                    <a:pt x="2965141" y="3835822"/>
                  </a:lnTo>
                  <a:lnTo>
                    <a:pt x="2992009" y="3801061"/>
                  </a:lnTo>
                  <a:lnTo>
                    <a:pt x="3015883" y="3764033"/>
                  </a:lnTo>
                  <a:lnTo>
                    <a:pt x="3036582" y="3724920"/>
                  </a:lnTo>
                  <a:lnTo>
                    <a:pt x="3053924" y="3683902"/>
                  </a:lnTo>
                  <a:lnTo>
                    <a:pt x="3067729" y="3641162"/>
                  </a:lnTo>
                  <a:lnTo>
                    <a:pt x="3077814" y="3596882"/>
                  </a:lnTo>
                  <a:lnTo>
                    <a:pt x="3083998" y="3551242"/>
                  </a:lnTo>
                  <a:lnTo>
                    <a:pt x="3086100" y="3504425"/>
                  </a:lnTo>
                  <a:lnTo>
                    <a:pt x="3086100" y="514350"/>
                  </a:lnTo>
                  <a:lnTo>
                    <a:pt x="3083998" y="467529"/>
                  </a:lnTo>
                  <a:lnTo>
                    <a:pt x="3077814" y="421886"/>
                  </a:lnTo>
                  <a:lnTo>
                    <a:pt x="3067729" y="377604"/>
                  </a:lnTo>
                  <a:lnTo>
                    <a:pt x="3053924" y="334863"/>
                  </a:lnTo>
                  <a:lnTo>
                    <a:pt x="3036582" y="293846"/>
                  </a:lnTo>
                  <a:lnTo>
                    <a:pt x="3015883" y="254733"/>
                  </a:lnTo>
                  <a:lnTo>
                    <a:pt x="2992009" y="217707"/>
                  </a:lnTo>
                  <a:lnTo>
                    <a:pt x="2965141" y="182947"/>
                  </a:lnTo>
                  <a:lnTo>
                    <a:pt x="2935462" y="150637"/>
                  </a:lnTo>
                  <a:lnTo>
                    <a:pt x="2903152" y="120958"/>
                  </a:lnTo>
                  <a:lnTo>
                    <a:pt x="2868392" y="94090"/>
                  </a:lnTo>
                  <a:lnTo>
                    <a:pt x="2831366" y="70216"/>
                  </a:lnTo>
                  <a:lnTo>
                    <a:pt x="2792253" y="49517"/>
                  </a:lnTo>
                  <a:lnTo>
                    <a:pt x="2751236" y="32175"/>
                  </a:lnTo>
                  <a:lnTo>
                    <a:pt x="2708495" y="18370"/>
                  </a:lnTo>
                  <a:lnTo>
                    <a:pt x="2664213" y="8285"/>
                  </a:lnTo>
                  <a:lnTo>
                    <a:pt x="2618570" y="2101"/>
                  </a:lnTo>
                  <a:lnTo>
                    <a:pt x="2571750" y="0"/>
                  </a:lnTo>
                  <a:close/>
                </a:path>
              </a:pathLst>
            </a:custGeom>
            <a:solidFill>
              <a:srgbClr val="034D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76716" y="2359151"/>
              <a:ext cx="3086100" cy="4018915"/>
            </a:xfrm>
            <a:custGeom>
              <a:avLst/>
              <a:gdLst/>
              <a:ahLst/>
              <a:cxnLst/>
              <a:rect l="l" t="t" r="r" b="b"/>
              <a:pathLst>
                <a:path w="3086100" h="4018915">
                  <a:moveTo>
                    <a:pt x="0" y="514350"/>
                  </a:moveTo>
                  <a:lnTo>
                    <a:pt x="2101" y="467529"/>
                  </a:lnTo>
                  <a:lnTo>
                    <a:pt x="8285" y="421886"/>
                  </a:lnTo>
                  <a:lnTo>
                    <a:pt x="18370" y="377604"/>
                  </a:lnTo>
                  <a:lnTo>
                    <a:pt x="32175" y="334863"/>
                  </a:lnTo>
                  <a:lnTo>
                    <a:pt x="49517" y="293846"/>
                  </a:lnTo>
                  <a:lnTo>
                    <a:pt x="70216" y="254733"/>
                  </a:lnTo>
                  <a:lnTo>
                    <a:pt x="94090" y="217707"/>
                  </a:lnTo>
                  <a:lnTo>
                    <a:pt x="120958" y="182947"/>
                  </a:lnTo>
                  <a:lnTo>
                    <a:pt x="150637" y="150637"/>
                  </a:lnTo>
                  <a:lnTo>
                    <a:pt x="182947" y="120958"/>
                  </a:lnTo>
                  <a:lnTo>
                    <a:pt x="217707" y="94090"/>
                  </a:lnTo>
                  <a:lnTo>
                    <a:pt x="254733" y="70216"/>
                  </a:lnTo>
                  <a:lnTo>
                    <a:pt x="293846" y="49517"/>
                  </a:lnTo>
                  <a:lnTo>
                    <a:pt x="334863" y="32175"/>
                  </a:lnTo>
                  <a:lnTo>
                    <a:pt x="377604" y="18370"/>
                  </a:lnTo>
                  <a:lnTo>
                    <a:pt x="421886" y="8285"/>
                  </a:lnTo>
                  <a:lnTo>
                    <a:pt x="467529" y="2101"/>
                  </a:lnTo>
                  <a:lnTo>
                    <a:pt x="514350" y="0"/>
                  </a:lnTo>
                  <a:lnTo>
                    <a:pt x="2571750" y="0"/>
                  </a:lnTo>
                  <a:lnTo>
                    <a:pt x="2618570" y="2101"/>
                  </a:lnTo>
                  <a:lnTo>
                    <a:pt x="2664213" y="8285"/>
                  </a:lnTo>
                  <a:lnTo>
                    <a:pt x="2708495" y="18370"/>
                  </a:lnTo>
                  <a:lnTo>
                    <a:pt x="2751236" y="32175"/>
                  </a:lnTo>
                  <a:lnTo>
                    <a:pt x="2792253" y="49517"/>
                  </a:lnTo>
                  <a:lnTo>
                    <a:pt x="2831366" y="70216"/>
                  </a:lnTo>
                  <a:lnTo>
                    <a:pt x="2868392" y="94090"/>
                  </a:lnTo>
                  <a:lnTo>
                    <a:pt x="2903152" y="120958"/>
                  </a:lnTo>
                  <a:lnTo>
                    <a:pt x="2935462" y="150637"/>
                  </a:lnTo>
                  <a:lnTo>
                    <a:pt x="2965141" y="182947"/>
                  </a:lnTo>
                  <a:lnTo>
                    <a:pt x="2992009" y="217707"/>
                  </a:lnTo>
                  <a:lnTo>
                    <a:pt x="3015883" y="254733"/>
                  </a:lnTo>
                  <a:lnTo>
                    <a:pt x="3036582" y="293846"/>
                  </a:lnTo>
                  <a:lnTo>
                    <a:pt x="3053924" y="334863"/>
                  </a:lnTo>
                  <a:lnTo>
                    <a:pt x="3067729" y="377604"/>
                  </a:lnTo>
                  <a:lnTo>
                    <a:pt x="3077814" y="421886"/>
                  </a:lnTo>
                  <a:lnTo>
                    <a:pt x="3083998" y="467529"/>
                  </a:lnTo>
                  <a:lnTo>
                    <a:pt x="3086100" y="514350"/>
                  </a:lnTo>
                  <a:lnTo>
                    <a:pt x="3086100" y="3504425"/>
                  </a:lnTo>
                  <a:lnTo>
                    <a:pt x="3083998" y="3551242"/>
                  </a:lnTo>
                  <a:lnTo>
                    <a:pt x="3077814" y="3596882"/>
                  </a:lnTo>
                  <a:lnTo>
                    <a:pt x="3067729" y="3641162"/>
                  </a:lnTo>
                  <a:lnTo>
                    <a:pt x="3053924" y="3683902"/>
                  </a:lnTo>
                  <a:lnTo>
                    <a:pt x="3036582" y="3724920"/>
                  </a:lnTo>
                  <a:lnTo>
                    <a:pt x="3015883" y="3764033"/>
                  </a:lnTo>
                  <a:lnTo>
                    <a:pt x="2992009" y="3801061"/>
                  </a:lnTo>
                  <a:lnTo>
                    <a:pt x="2965141" y="3835822"/>
                  </a:lnTo>
                  <a:lnTo>
                    <a:pt x="2935462" y="3868134"/>
                  </a:lnTo>
                  <a:lnTo>
                    <a:pt x="2903152" y="3897815"/>
                  </a:lnTo>
                  <a:lnTo>
                    <a:pt x="2868392" y="3924685"/>
                  </a:lnTo>
                  <a:lnTo>
                    <a:pt x="2831366" y="3948562"/>
                  </a:lnTo>
                  <a:lnTo>
                    <a:pt x="2792253" y="3969263"/>
                  </a:lnTo>
                  <a:lnTo>
                    <a:pt x="2751236" y="3986608"/>
                  </a:lnTo>
                  <a:lnTo>
                    <a:pt x="2708495" y="4000414"/>
                  </a:lnTo>
                  <a:lnTo>
                    <a:pt x="2664213" y="4010500"/>
                  </a:lnTo>
                  <a:lnTo>
                    <a:pt x="2618570" y="4016685"/>
                  </a:lnTo>
                  <a:lnTo>
                    <a:pt x="2571750" y="4018788"/>
                  </a:lnTo>
                  <a:lnTo>
                    <a:pt x="514350" y="4018788"/>
                  </a:lnTo>
                  <a:lnTo>
                    <a:pt x="467529" y="4016685"/>
                  </a:lnTo>
                  <a:lnTo>
                    <a:pt x="421886" y="4010500"/>
                  </a:lnTo>
                  <a:lnTo>
                    <a:pt x="377604" y="4000414"/>
                  </a:lnTo>
                  <a:lnTo>
                    <a:pt x="334863" y="3986608"/>
                  </a:lnTo>
                  <a:lnTo>
                    <a:pt x="293846" y="3969263"/>
                  </a:lnTo>
                  <a:lnTo>
                    <a:pt x="254733" y="3948562"/>
                  </a:lnTo>
                  <a:lnTo>
                    <a:pt x="217707" y="3924685"/>
                  </a:lnTo>
                  <a:lnTo>
                    <a:pt x="182947" y="3897815"/>
                  </a:lnTo>
                  <a:lnTo>
                    <a:pt x="150637" y="3868134"/>
                  </a:lnTo>
                  <a:lnTo>
                    <a:pt x="120958" y="3835822"/>
                  </a:lnTo>
                  <a:lnTo>
                    <a:pt x="94090" y="3801061"/>
                  </a:lnTo>
                  <a:lnTo>
                    <a:pt x="70216" y="3764033"/>
                  </a:lnTo>
                  <a:lnTo>
                    <a:pt x="49517" y="3724920"/>
                  </a:lnTo>
                  <a:lnTo>
                    <a:pt x="32175" y="3683902"/>
                  </a:lnTo>
                  <a:lnTo>
                    <a:pt x="18370" y="3641162"/>
                  </a:lnTo>
                  <a:lnTo>
                    <a:pt x="8285" y="3596882"/>
                  </a:lnTo>
                  <a:lnTo>
                    <a:pt x="2101" y="3551242"/>
                  </a:lnTo>
                  <a:lnTo>
                    <a:pt x="0" y="3504425"/>
                  </a:lnTo>
                  <a:lnTo>
                    <a:pt x="0" y="514350"/>
                  </a:lnTo>
                  <a:close/>
                </a:path>
              </a:pathLst>
            </a:custGeom>
            <a:ln w="12191">
              <a:solidFill>
                <a:srgbClr val="034D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052941" y="3273044"/>
            <a:ext cx="2540000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9905" marR="508000"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Внедрение эффективных</a:t>
            </a:r>
            <a:endParaRPr sz="2000">
              <a:latin typeface="Calibri"/>
              <a:cs typeface="Calibri"/>
            </a:endParaRPr>
          </a:p>
          <a:p>
            <a:pPr marL="34925" marR="27940"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технологий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методик математического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естественно-научного</a:t>
            </a:r>
            <a:endParaRPr sz="2000">
              <a:latin typeface="Calibri"/>
              <a:cs typeface="Calibri"/>
            </a:endParaRPr>
          </a:p>
          <a:p>
            <a:pPr marL="12700" marR="5080" indent="187325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образования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детей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дошкольного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возраста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830311" y="3104388"/>
            <a:ext cx="1087120" cy="2542540"/>
            <a:chOff x="7830311" y="3104388"/>
            <a:chExt cx="1087120" cy="2542540"/>
          </a:xfrm>
        </p:grpSpPr>
        <p:sp>
          <p:nvSpPr>
            <p:cNvPr id="19" name="object 19"/>
            <p:cNvSpPr/>
            <p:nvPr/>
          </p:nvSpPr>
          <p:spPr>
            <a:xfrm>
              <a:off x="7836407" y="3110484"/>
              <a:ext cx="1074420" cy="280670"/>
            </a:xfrm>
            <a:custGeom>
              <a:avLst/>
              <a:gdLst/>
              <a:ahLst/>
              <a:cxnLst/>
              <a:rect l="l" t="t" r="r" b="b"/>
              <a:pathLst>
                <a:path w="1074420" h="280670">
                  <a:moveTo>
                    <a:pt x="934212" y="0"/>
                  </a:moveTo>
                  <a:lnTo>
                    <a:pt x="934212" y="70103"/>
                  </a:lnTo>
                  <a:lnTo>
                    <a:pt x="0" y="70103"/>
                  </a:lnTo>
                  <a:lnTo>
                    <a:pt x="0" y="210312"/>
                  </a:lnTo>
                  <a:lnTo>
                    <a:pt x="934212" y="210312"/>
                  </a:lnTo>
                  <a:lnTo>
                    <a:pt x="934212" y="280415"/>
                  </a:lnTo>
                  <a:lnTo>
                    <a:pt x="1074420" y="140207"/>
                  </a:lnTo>
                  <a:lnTo>
                    <a:pt x="934212" y="0"/>
                  </a:lnTo>
                  <a:close/>
                </a:path>
              </a:pathLst>
            </a:custGeom>
            <a:solidFill>
              <a:srgbClr val="034D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836407" y="3110484"/>
              <a:ext cx="1074420" cy="280670"/>
            </a:xfrm>
            <a:custGeom>
              <a:avLst/>
              <a:gdLst/>
              <a:ahLst/>
              <a:cxnLst/>
              <a:rect l="l" t="t" r="r" b="b"/>
              <a:pathLst>
                <a:path w="1074420" h="280670">
                  <a:moveTo>
                    <a:pt x="0" y="70103"/>
                  </a:moveTo>
                  <a:lnTo>
                    <a:pt x="934212" y="70103"/>
                  </a:lnTo>
                  <a:lnTo>
                    <a:pt x="934212" y="0"/>
                  </a:lnTo>
                  <a:lnTo>
                    <a:pt x="1074420" y="140207"/>
                  </a:lnTo>
                  <a:lnTo>
                    <a:pt x="934212" y="280415"/>
                  </a:lnTo>
                  <a:lnTo>
                    <a:pt x="934212" y="210312"/>
                  </a:lnTo>
                  <a:lnTo>
                    <a:pt x="0" y="210312"/>
                  </a:lnTo>
                  <a:lnTo>
                    <a:pt x="0" y="701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36407" y="5359908"/>
              <a:ext cx="1074420" cy="280670"/>
            </a:xfrm>
            <a:custGeom>
              <a:avLst/>
              <a:gdLst/>
              <a:ahLst/>
              <a:cxnLst/>
              <a:rect l="l" t="t" r="r" b="b"/>
              <a:pathLst>
                <a:path w="1074420" h="280670">
                  <a:moveTo>
                    <a:pt x="934212" y="0"/>
                  </a:moveTo>
                  <a:lnTo>
                    <a:pt x="934212" y="70103"/>
                  </a:lnTo>
                  <a:lnTo>
                    <a:pt x="0" y="70103"/>
                  </a:lnTo>
                  <a:lnTo>
                    <a:pt x="0" y="210311"/>
                  </a:lnTo>
                  <a:lnTo>
                    <a:pt x="934212" y="210311"/>
                  </a:lnTo>
                  <a:lnTo>
                    <a:pt x="934212" y="280415"/>
                  </a:lnTo>
                  <a:lnTo>
                    <a:pt x="1074420" y="140207"/>
                  </a:lnTo>
                  <a:lnTo>
                    <a:pt x="934212" y="0"/>
                  </a:lnTo>
                  <a:close/>
                </a:path>
              </a:pathLst>
            </a:custGeom>
            <a:solidFill>
              <a:srgbClr val="034D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36407" y="5359908"/>
              <a:ext cx="1074420" cy="280670"/>
            </a:xfrm>
            <a:custGeom>
              <a:avLst/>
              <a:gdLst/>
              <a:ahLst/>
              <a:cxnLst/>
              <a:rect l="l" t="t" r="r" b="b"/>
              <a:pathLst>
                <a:path w="1074420" h="280670">
                  <a:moveTo>
                    <a:pt x="0" y="70103"/>
                  </a:moveTo>
                  <a:lnTo>
                    <a:pt x="934212" y="70103"/>
                  </a:lnTo>
                  <a:lnTo>
                    <a:pt x="934212" y="0"/>
                  </a:lnTo>
                  <a:lnTo>
                    <a:pt x="1074420" y="140207"/>
                  </a:lnTo>
                  <a:lnTo>
                    <a:pt x="934212" y="280415"/>
                  </a:lnTo>
                  <a:lnTo>
                    <a:pt x="934212" y="210311"/>
                  </a:lnTo>
                  <a:lnTo>
                    <a:pt x="0" y="210311"/>
                  </a:lnTo>
                  <a:lnTo>
                    <a:pt x="0" y="701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21587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7199" y="4567404"/>
            <a:ext cx="10904855" cy="1809114"/>
            <a:chOff x="716280" y="4622787"/>
            <a:chExt cx="10904855" cy="1809114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060" y="4622787"/>
              <a:ext cx="10886694" cy="8943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280" y="5537199"/>
              <a:ext cx="10736834" cy="89434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56279" y="365759"/>
            <a:ext cx="8341614" cy="210591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16280" y="2710167"/>
            <a:ext cx="10904855" cy="1965524"/>
            <a:chOff x="716280" y="2710167"/>
            <a:chExt cx="10904855" cy="194881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280" y="2710167"/>
              <a:ext cx="10886694" cy="11077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4060" y="3766807"/>
              <a:ext cx="10886694" cy="89180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725929" y="529075"/>
            <a:ext cx="7649845" cy="15906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300"/>
              </a:spcBef>
            </a:pPr>
            <a:r>
              <a:rPr spc="-10" dirty="0">
                <a:latin typeface="Times New Roman"/>
                <a:cs typeface="Times New Roman"/>
              </a:rPr>
              <a:t>Естественно-научная</a:t>
            </a:r>
            <a:r>
              <a:rPr spc="-1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грамотность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дошкольников</a:t>
            </a:r>
          </a:p>
          <a:p>
            <a:pPr marL="12700" marR="5080" indent="76200" algn="just">
              <a:lnSpc>
                <a:spcPct val="107000"/>
              </a:lnSpc>
            </a:pPr>
            <a:r>
              <a:rPr b="0" dirty="0">
                <a:latin typeface="Times New Roman"/>
                <a:cs typeface="Times New Roman"/>
              </a:rPr>
              <a:t>-</a:t>
            </a:r>
            <a:r>
              <a:rPr b="0" spc="254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это</a:t>
            </a:r>
            <a:r>
              <a:rPr b="0" spc="254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способность</a:t>
            </a:r>
            <a:r>
              <a:rPr b="0" spc="260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использовать</a:t>
            </a:r>
            <a:r>
              <a:rPr b="0" spc="260" dirty="0">
                <a:latin typeface="Times New Roman"/>
                <a:cs typeface="Times New Roman"/>
              </a:rPr>
              <a:t>  </a:t>
            </a:r>
            <a:r>
              <a:rPr b="0" dirty="0">
                <a:latin typeface="Times New Roman"/>
                <a:cs typeface="Times New Roman"/>
              </a:rPr>
              <a:t>естественно-</a:t>
            </a:r>
            <a:r>
              <a:rPr b="0" spc="-10" dirty="0">
                <a:latin typeface="Times New Roman"/>
                <a:cs typeface="Times New Roman"/>
              </a:rPr>
              <a:t>научные </a:t>
            </a:r>
            <a:r>
              <a:rPr b="0" dirty="0">
                <a:latin typeface="Times New Roman"/>
                <a:cs typeface="Times New Roman"/>
              </a:rPr>
              <a:t>знания,</a:t>
            </a:r>
            <a:r>
              <a:rPr b="0" spc="275" dirty="0">
                <a:latin typeface="Times New Roman"/>
                <a:cs typeface="Times New Roman"/>
              </a:rPr>
              <a:t>   </a:t>
            </a:r>
            <a:r>
              <a:rPr b="0" dirty="0">
                <a:latin typeface="Times New Roman"/>
                <a:cs typeface="Times New Roman"/>
              </a:rPr>
              <a:t>выявлять</a:t>
            </a:r>
            <a:r>
              <a:rPr b="0" spc="275" dirty="0">
                <a:latin typeface="Times New Roman"/>
                <a:cs typeface="Times New Roman"/>
              </a:rPr>
              <a:t>   </a:t>
            </a:r>
            <a:r>
              <a:rPr b="0" dirty="0">
                <a:latin typeface="Times New Roman"/>
                <a:cs typeface="Times New Roman"/>
              </a:rPr>
              <a:t>проблемы,</a:t>
            </a:r>
            <a:r>
              <a:rPr b="0" spc="280" dirty="0">
                <a:latin typeface="Times New Roman"/>
                <a:cs typeface="Times New Roman"/>
              </a:rPr>
              <a:t>   </a:t>
            </a:r>
            <a:r>
              <a:rPr b="0" dirty="0">
                <a:latin typeface="Times New Roman"/>
                <a:cs typeface="Times New Roman"/>
              </a:rPr>
              <a:t>делать</a:t>
            </a:r>
            <a:r>
              <a:rPr b="0" spc="275" dirty="0">
                <a:latin typeface="Times New Roman"/>
                <a:cs typeface="Times New Roman"/>
              </a:rPr>
              <a:t>   </a:t>
            </a:r>
            <a:r>
              <a:rPr b="0" spc="-10" dirty="0">
                <a:latin typeface="Times New Roman"/>
                <a:cs typeface="Times New Roman"/>
              </a:rPr>
              <a:t>обоснованные </a:t>
            </a:r>
            <a:r>
              <a:rPr b="0" dirty="0">
                <a:latin typeface="Times New Roman"/>
                <a:cs typeface="Times New Roman"/>
              </a:rPr>
              <a:t>выводы,</a:t>
            </a:r>
            <a:r>
              <a:rPr b="0" spc="-114" dirty="0">
                <a:latin typeface="Times New Roman"/>
                <a:cs typeface="Times New Roman"/>
              </a:rPr>
              <a:t> </a:t>
            </a:r>
            <a:r>
              <a:rPr b="0" spc="-25" dirty="0">
                <a:latin typeface="Times New Roman"/>
                <a:cs typeface="Times New Roman"/>
              </a:rPr>
              <a:t>необходимые</a:t>
            </a:r>
            <a:r>
              <a:rPr b="0" spc="-9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для</a:t>
            </a:r>
            <a:r>
              <a:rPr b="0" spc="-10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понимания</a:t>
            </a:r>
            <a:r>
              <a:rPr b="0" spc="-70" dirty="0">
                <a:latin typeface="Times New Roman"/>
                <a:cs typeface="Times New Roman"/>
              </a:rPr>
              <a:t> </a:t>
            </a:r>
            <a:r>
              <a:rPr b="0" spc="-10" dirty="0">
                <a:latin typeface="Times New Roman"/>
                <a:cs typeface="Times New Roman"/>
              </a:rPr>
              <a:t>окружающего</a:t>
            </a:r>
            <a:r>
              <a:rPr b="0" spc="-35" dirty="0">
                <a:latin typeface="Times New Roman"/>
                <a:cs typeface="Times New Roman"/>
              </a:rPr>
              <a:t> </a:t>
            </a:r>
            <a:r>
              <a:rPr b="0" spc="-10" dirty="0">
                <a:latin typeface="Times New Roman"/>
                <a:cs typeface="Times New Roman"/>
              </a:rPr>
              <a:t>мира.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584504" y="372745"/>
            <a:ext cx="2650490" cy="2282825"/>
            <a:chOff x="584504" y="372745"/>
            <a:chExt cx="2650490" cy="228282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4504" y="372745"/>
              <a:ext cx="2650073" cy="19861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3534" y="2545206"/>
              <a:ext cx="110356" cy="1102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7740" y="2423788"/>
              <a:ext cx="220732" cy="2207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96663" y="2201665"/>
              <a:ext cx="331095" cy="331088"/>
            </a:xfrm>
            <a:prstGeom prst="rect">
              <a:avLst/>
            </a:prstGeom>
          </p:spPr>
        </p:pic>
      </p:grpSp>
      <p:sp>
        <p:nvSpPr>
          <p:cNvPr id="21" name="Прямоугольник 20"/>
          <p:cNvSpPr/>
          <p:nvPr/>
        </p:nvSpPr>
        <p:spPr>
          <a:xfrm>
            <a:off x="990600" y="2821742"/>
            <a:ext cx="99144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Предпосылки</a:t>
            </a:r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Воспитание ценностного отношения к знаниям, познавательной деятельности</a:t>
            </a:r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b="1" dirty="0" smtClean="0"/>
              <a:t>Формирование умений, обеспечивающих освоение и применение знаний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Формирование комплекса  представлений об окружающем мире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464" y="176784"/>
            <a:ext cx="976883" cy="6476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0395" y="1761604"/>
            <a:ext cx="11240770" cy="4624070"/>
          </a:xfrm>
          <a:prstGeom prst="rect">
            <a:avLst/>
          </a:prstGeom>
        </p:spPr>
        <p:txBody>
          <a:bodyPr vert="horz" wrap="square" lIns="0" tIns="21462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689"/>
              </a:spcBef>
            </a:pPr>
            <a:r>
              <a:rPr sz="2800" b="1" spc="-10" dirty="0">
                <a:latin typeface="Calibri"/>
                <a:cs typeface="Calibri"/>
              </a:rPr>
              <a:t>Образовательная</a:t>
            </a:r>
            <a:r>
              <a:rPr sz="2800" b="1" spc="-114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область</a:t>
            </a:r>
            <a:r>
              <a:rPr sz="2800" b="1" spc="-13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«Познавательное</a:t>
            </a:r>
            <a:r>
              <a:rPr sz="2800" b="1" spc="-10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развитие»</a:t>
            </a:r>
            <a:endParaRPr sz="2800">
              <a:latin typeface="Calibri"/>
              <a:cs typeface="Calibri"/>
            </a:endParaRPr>
          </a:p>
          <a:p>
            <a:pPr marL="354965" indent="-342265" algn="just">
              <a:lnSpc>
                <a:spcPct val="100000"/>
              </a:lnSpc>
              <a:spcBef>
                <a:spcPts val="1250"/>
              </a:spcBef>
              <a:buFont typeface="Wingdings"/>
              <a:buChar char=""/>
              <a:tabLst>
                <a:tab pos="354965" algn="l"/>
              </a:tabLst>
            </a:pPr>
            <a:r>
              <a:rPr sz="2200" dirty="0">
                <a:latin typeface="Calibri"/>
                <a:cs typeface="Calibri"/>
              </a:rPr>
              <a:t>развитие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любознательности, </a:t>
            </a:r>
            <a:r>
              <a:rPr sz="2200" dirty="0">
                <a:latin typeface="Calibri"/>
                <a:cs typeface="Calibri"/>
              </a:rPr>
              <a:t>интереса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и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мотивации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к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познавательной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деятельности</a:t>
            </a:r>
            <a:endParaRPr sz="22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5600" algn="l"/>
              </a:tabLst>
            </a:pPr>
            <a:r>
              <a:rPr sz="2200" dirty="0">
                <a:latin typeface="Calibri"/>
                <a:cs typeface="Calibri"/>
              </a:rPr>
              <a:t>освоение</a:t>
            </a:r>
            <a:r>
              <a:rPr sz="2200" spc="29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сенсорных</a:t>
            </a:r>
            <a:r>
              <a:rPr sz="2200" spc="2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эталонов</a:t>
            </a:r>
            <a:r>
              <a:rPr sz="2200" spc="2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и</a:t>
            </a:r>
            <a:r>
              <a:rPr sz="2200" spc="29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перцептивных</a:t>
            </a:r>
            <a:r>
              <a:rPr sz="2200" spc="3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(обследовательских)</a:t>
            </a:r>
            <a:r>
              <a:rPr sz="2200" spc="3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действий,</a:t>
            </a:r>
            <a:r>
              <a:rPr sz="2200" spc="3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развитие </a:t>
            </a:r>
            <a:r>
              <a:rPr sz="2200" dirty="0">
                <a:latin typeface="Calibri"/>
                <a:cs typeface="Calibri"/>
              </a:rPr>
              <a:t>поисковых</a:t>
            </a:r>
            <a:r>
              <a:rPr sz="2200" spc="484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исследовательских</a:t>
            </a:r>
            <a:r>
              <a:rPr sz="2200" spc="49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умений,</a:t>
            </a:r>
            <a:r>
              <a:rPr sz="2200" spc="484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мыслительных</a:t>
            </a:r>
            <a:r>
              <a:rPr sz="2200" spc="484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операций,</a:t>
            </a:r>
            <a:r>
              <a:rPr sz="2200" spc="484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воображения</a:t>
            </a:r>
            <a:r>
              <a:rPr sz="2200" spc="470" dirty="0">
                <a:latin typeface="Calibri"/>
                <a:cs typeface="Calibri"/>
              </a:rPr>
              <a:t>  </a:t>
            </a:r>
            <a:r>
              <a:rPr sz="2200" spc="-50" dirty="0">
                <a:latin typeface="Calibri"/>
                <a:cs typeface="Calibri"/>
              </a:rPr>
              <a:t>и </a:t>
            </a:r>
            <a:r>
              <a:rPr sz="2200" dirty="0">
                <a:latin typeface="Calibri"/>
                <a:cs typeface="Calibri"/>
              </a:rPr>
              <a:t>способности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к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творческому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преобразованию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объектов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познания,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становление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сознания</a:t>
            </a:r>
            <a:endParaRPr sz="2200">
              <a:latin typeface="Calibri"/>
              <a:cs typeface="Calibri"/>
            </a:endParaRPr>
          </a:p>
          <a:p>
            <a:pPr marL="354965" indent="-342265" algn="just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4965" algn="l"/>
              </a:tabLst>
            </a:pPr>
            <a:r>
              <a:rPr sz="2200" dirty="0">
                <a:latin typeface="Calibri"/>
                <a:cs typeface="Calibri"/>
              </a:rPr>
              <a:t>формирование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целостной картины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мира,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представлений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об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объектах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окружающего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мира,</a:t>
            </a:r>
            <a:endParaRPr sz="2200">
              <a:latin typeface="Calibri"/>
              <a:cs typeface="Calibri"/>
            </a:endParaRPr>
          </a:p>
          <a:p>
            <a:pPr marL="355600" algn="just">
              <a:lnSpc>
                <a:spcPct val="100000"/>
              </a:lnSpc>
              <a:spcBef>
                <a:spcPts val="5"/>
              </a:spcBef>
            </a:pPr>
            <a:r>
              <a:rPr sz="2200" dirty="0">
                <a:latin typeface="Calibri"/>
                <a:cs typeface="Calibri"/>
              </a:rPr>
              <a:t>их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свойствах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и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отношениях</a:t>
            </a:r>
            <a:endParaRPr sz="22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5600" algn="l"/>
              </a:tabLst>
            </a:pPr>
            <a:r>
              <a:rPr sz="2200" dirty="0">
                <a:latin typeface="Calibri"/>
                <a:cs typeface="Calibri"/>
              </a:rPr>
              <a:t>формирование</a:t>
            </a:r>
            <a:r>
              <a:rPr sz="2200" spc="22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основ</a:t>
            </a:r>
            <a:r>
              <a:rPr sz="2200" spc="2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экологической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культуры,</a:t>
            </a:r>
            <a:r>
              <a:rPr sz="2200" spc="22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знаний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об</a:t>
            </a:r>
            <a:r>
              <a:rPr sz="2200" spc="2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особенностях</a:t>
            </a:r>
            <a:r>
              <a:rPr sz="2200" spc="2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и</a:t>
            </a:r>
            <a:r>
              <a:rPr sz="2200" spc="2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многообразии </a:t>
            </a:r>
            <a:r>
              <a:rPr sz="2200" dirty="0">
                <a:latin typeface="Calibri"/>
                <a:cs typeface="Calibri"/>
              </a:rPr>
              <a:t>природы</a:t>
            </a:r>
            <a:r>
              <a:rPr sz="2200" spc="5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Родного</a:t>
            </a:r>
            <a:r>
              <a:rPr sz="2200" spc="6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края</a:t>
            </a:r>
            <a:r>
              <a:rPr sz="2200" spc="6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и</a:t>
            </a:r>
            <a:r>
              <a:rPr sz="2200" spc="6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различных</a:t>
            </a:r>
            <a:r>
              <a:rPr sz="2200" spc="5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континентов,</a:t>
            </a:r>
            <a:r>
              <a:rPr sz="2200" spc="6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о</a:t>
            </a:r>
            <a:r>
              <a:rPr sz="2200" spc="6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взаимосвязях</a:t>
            </a:r>
            <a:r>
              <a:rPr sz="2200" spc="5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внутри</a:t>
            </a:r>
            <a:r>
              <a:rPr sz="2200" spc="55" dirty="0">
                <a:latin typeface="Calibri"/>
                <a:cs typeface="Calibri"/>
              </a:rPr>
              <a:t>  </a:t>
            </a:r>
            <a:r>
              <a:rPr sz="2200" spc="-10" dirty="0">
                <a:latin typeface="Calibri"/>
                <a:cs typeface="Calibri"/>
              </a:rPr>
              <a:t>природных </a:t>
            </a:r>
            <a:r>
              <a:rPr sz="2200" dirty="0">
                <a:latin typeface="Calibri"/>
                <a:cs typeface="Calibri"/>
              </a:rPr>
              <a:t>сообществ</a:t>
            </a:r>
            <a:r>
              <a:rPr sz="2200" spc="23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и</a:t>
            </a:r>
            <a:r>
              <a:rPr sz="2200" spc="21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роли</a:t>
            </a:r>
            <a:r>
              <a:rPr sz="2200" spc="22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человека</a:t>
            </a:r>
            <a:r>
              <a:rPr sz="2200" spc="22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в</a:t>
            </a:r>
            <a:r>
              <a:rPr sz="2200" spc="23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природе,</a:t>
            </a:r>
            <a:r>
              <a:rPr sz="2200" spc="22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правилах</a:t>
            </a:r>
            <a:r>
              <a:rPr sz="2200" spc="23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поведения</a:t>
            </a:r>
            <a:r>
              <a:rPr sz="2200" spc="21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в</a:t>
            </a:r>
            <a:r>
              <a:rPr sz="2200" spc="22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природной</a:t>
            </a:r>
            <a:r>
              <a:rPr sz="2200" spc="215" dirty="0">
                <a:latin typeface="Calibri"/>
                <a:cs typeface="Calibri"/>
              </a:rPr>
              <a:t>  </a:t>
            </a:r>
            <a:r>
              <a:rPr sz="2200" spc="-10" dirty="0">
                <a:latin typeface="Calibri"/>
                <a:cs typeface="Calibri"/>
              </a:rPr>
              <a:t>среде, </a:t>
            </a:r>
            <a:r>
              <a:rPr sz="2200" dirty="0">
                <a:latin typeface="Calibri"/>
                <a:cs typeface="Calibri"/>
              </a:rPr>
              <a:t>воспитание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гуманного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отношения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к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природе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95"/>
              </a:spcBef>
            </a:pPr>
            <a:r>
              <a:rPr sz="2800" spc="-30" dirty="0"/>
              <a:t>Естественно-</a:t>
            </a:r>
            <a:r>
              <a:rPr sz="2800" dirty="0"/>
              <a:t>научное</a:t>
            </a:r>
            <a:r>
              <a:rPr sz="2800" spc="-40" dirty="0"/>
              <a:t> </a:t>
            </a:r>
            <a:r>
              <a:rPr sz="2800" spc="-10" dirty="0"/>
              <a:t>образование</a:t>
            </a:r>
            <a:r>
              <a:rPr sz="2800" spc="-45" dirty="0"/>
              <a:t> </a:t>
            </a:r>
            <a:r>
              <a:rPr sz="2800" dirty="0"/>
              <a:t>в</a:t>
            </a:r>
            <a:r>
              <a:rPr sz="2800" spc="-70" dirty="0"/>
              <a:t> </a:t>
            </a:r>
            <a:r>
              <a:rPr sz="2800" dirty="0"/>
              <a:t>ФГОС</a:t>
            </a:r>
            <a:r>
              <a:rPr sz="2800" spc="-80" dirty="0"/>
              <a:t> </a:t>
            </a:r>
            <a:r>
              <a:rPr sz="2800" spc="-25" dirty="0"/>
              <a:t>ДО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2297513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1464" y="176784"/>
            <a:ext cx="976883" cy="6476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6400" y="492125"/>
            <a:ext cx="742340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0" dirty="0"/>
              <a:t>Естественно-</a:t>
            </a:r>
            <a:r>
              <a:rPr sz="2800" dirty="0"/>
              <a:t>научное</a:t>
            </a:r>
            <a:r>
              <a:rPr sz="2800" spc="-25" dirty="0"/>
              <a:t> </a:t>
            </a:r>
            <a:r>
              <a:rPr sz="2800" spc="-10" dirty="0"/>
              <a:t>образование</a:t>
            </a:r>
            <a:r>
              <a:rPr sz="2800" spc="-25" dirty="0"/>
              <a:t> </a:t>
            </a:r>
            <a:r>
              <a:rPr sz="2800" dirty="0"/>
              <a:t>в</a:t>
            </a:r>
            <a:r>
              <a:rPr sz="2800" spc="-60" dirty="0"/>
              <a:t> </a:t>
            </a:r>
            <a:r>
              <a:rPr sz="2800" dirty="0"/>
              <a:t>ФОП</a:t>
            </a:r>
            <a:r>
              <a:rPr sz="2800" spc="-70" dirty="0"/>
              <a:t> </a:t>
            </a:r>
            <a:r>
              <a:rPr sz="2800" spc="-25" dirty="0"/>
              <a:t>ДО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914400" y="2133600"/>
            <a:ext cx="11522710" cy="2973891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2200" b="1" dirty="0">
                <a:latin typeface="Calibri"/>
                <a:cs typeface="Calibri"/>
              </a:rPr>
              <a:t>Познавательное</a:t>
            </a:r>
            <a:r>
              <a:rPr sz="2200" b="1" spc="-9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развитие</a:t>
            </a:r>
            <a:endParaRPr sz="2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-10" dirty="0">
                <a:latin typeface="Calibri"/>
                <a:cs typeface="Calibri"/>
              </a:rPr>
              <a:t>Содержание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образовательной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деятельности</a:t>
            </a:r>
            <a:endParaRPr sz="2200" dirty="0">
              <a:latin typeface="Calibri"/>
              <a:cs typeface="Calibri"/>
            </a:endParaRPr>
          </a:p>
          <a:p>
            <a:pPr marL="285115" indent="-272415">
              <a:lnSpc>
                <a:spcPct val="100000"/>
              </a:lnSpc>
              <a:spcBef>
                <a:spcPts val="540"/>
              </a:spcBef>
              <a:buAutoNum type="arabicPeriod"/>
              <a:tabLst>
                <a:tab pos="285115" algn="l"/>
              </a:tabLst>
            </a:pPr>
            <a:r>
              <a:rPr sz="2200" spc="-10" dirty="0">
                <a:latin typeface="Calibri"/>
                <a:cs typeface="Calibri"/>
              </a:rPr>
              <a:t>Сенсорные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эталоны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и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познавательные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действия</a:t>
            </a:r>
            <a:endParaRPr sz="2200" dirty="0">
              <a:latin typeface="Calibri"/>
              <a:cs typeface="Calibri"/>
            </a:endParaRPr>
          </a:p>
          <a:p>
            <a:pPr marL="285115" indent="-272415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85115" algn="l"/>
              </a:tabLst>
            </a:pPr>
            <a:r>
              <a:rPr sz="2200" spc="-10" dirty="0">
                <a:latin typeface="Calibri"/>
                <a:cs typeface="Calibri"/>
              </a:rPr>
              <a:t>Математические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представления</a:t>
            </a:r>
            <a:endParaRPr sz="2200" dirty="0">
              <a:latin typeface="Calibri"/>
              <a:cs typeface="Calibri"/>
            </a:endParaRPr>
          </a:p>
          <a:p>
            <a:pPr marL="285115" indent="-272415">
              <a:lnSpc>
                <a:spcPct val="100000"/>
              </a:lnSpc>
              <a:spcBef>
                <a:spcPts val="470"/>
              </a:spcBef>
              <a:buAutoNum type="arabicPeriod"/>
              <a:tabLst>
                <a:tab pos="285115" algn="l"/>
              </a:tabLst>
            </a:pPr>
            <a:r>
              <a:rPr sz="2200" dirty="0">
                <a:latin typeface="Calibri"/>
                <a:cs typeface="Calibri"/>
              </a:rPr>
              <a:t>Окружающий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мир</a:t>
            </a:r>
            <a:endParaRPr sz="2200" dirty="0">
              <a:latin typeface="Calibri"/>
              <a:cs typeface="Calibri"/>
            </a:endParaRPr>
          </a:p>
          <a:p>
            <a:pPr marL="285115" indent="-272415">
              <a:lnSpc>
                <a:spcPct val="100000"/>
              </a:lnSpc>
              <a:spcBef>
                <a:spcPts val="490"/>
              </a:spcBef>
              <a:buFont typeface="Calibri"/>
              <a:buAutoNum type="arabicPeriod"/>
              <a:tabLst>
                <a:tab pos="285115" algn="l"/>
              </a:tabLst>
            </a:pPr>
            <a:r>
              <a:rPr sz="2200" spc="-10" dirty="0">
                <a:latin typeface="Calibri"/>
                <a:cs typeface="Calibri"/>
              </a:rPr>
              <a:t>Природа</a:t>
            </a:r>
            <a:endParaRPr sz="2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14"/>
              </a:spcBef>
            </a:pPr>
            <a:endParaRPr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281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" y="1780539"/>
            <a:ext cx="11084814" cy="100609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37535" y="2039620"/>
            <a:ext cx="6784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Современные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образовательные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технологии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" y="2938779"/>
            <a:ext cx="1562354" cy="28272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35942" y="3687191"/>
            <a:ext cx="1216660" cy="124777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065" marR="5080" indent="-20955" algn="ctr">
              <a:lnSpc>
                <a:spcPct val="86400"/>
              </a:lnSpc>
              <a:spcBef>
                <a:spcPts val="390"/>
              </a:spcBef>
            </a:pPr>
            <a:r>
              <a:rPr sz="1800" b="1" spc="-10" dirty="0">
                <a:latin typeface="Times New Roman"/>
                <a:cs typeface="Times New Roman"/>
              </a:rPr>
              <a:t>технология исследова- тельской деятельнос </a:t>
            </a:r>
            <a:r>
              <a:rPr sz="1800" b="1" spc="-25" dirty="0">
                <a:latin typeface="Times New Roman"/>
                <a:cs typeface="Times New Roman"/>
              </a:rPr>
              <a:t>ти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2320" y="2938779"/>
            <a:ext cx="1605533" cy="28272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218309" y="3923652"/>
            <a:ext cx="1249045" cy="77279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indent="27940" algn="just">
              <a:lnSpc>
                <a:spcPct val="86200"/>
              </a:lnSpc>
              <a:spcBef>
                <a:spcPts val="395"/>
              </a:spcBef>
            </a:pPr>
            <a:r>
              <a:rPr sz="1800" b="1" spc="-10" dirty="0">
                <a:latin typeface="Times New Roman"/>
                <a:cs typeface="Times New Roman"/>
              </a:rPr>
              <a:t>технология проблемно- </a:t>
            </a:r>
            <a:r>
              <a:rPr sz="1800" b="1" dirty="0">
                <a:latin typeface="Times New Roman"/>
                <a:cs typeface="Times New Roman"/>
              </a:rPr>
              <a:t>го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spc="-20" dirty="0">
                <a:latin typeface="Times New Roman"/>
                <a:cs typeface="Times New Roman"/>
              </a:rPr>
              <a:t>обучения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34740" y="2938779"/>
            <a:ext cx="1567434" cy="28272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800728" y="3804843"/>
            <a:ext cx="1215390" cy="100965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-20320" algn="ctr">
              <a:lnSpc>
                <a:spcPct val="86200"/>
              </a:lnSpc>
              <a:spcBef>
                <a:spcPts val="400"/>
              </a:spcBef>
            </a:pPr>
            <a:r>
              <a:rPr sz="1800" b="1" spc="-10" dirty="0">
                <a:latin typeface="Times New Roman"/>
                <a:cs typeface="Times New Roman"/>
              </a:rPr>
              <a:t>технология проектной деятельнос </a:t>
            </a:r>
            <a:r>
              <a:rPr sz="1800" b="1" spc="-25" dirty="0">
                <a:latin typeface="Times New Roman"/>
                <a:cs typeface="Times New Roman"/>
              </a:rPr>
              <a:t>ти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32400" y="2938779"/>
            <a:ext cx="1549653" cy="28272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401322" y="3804843"/>
            <a:ext cx="1216660" cy="100965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065" marR="5080" algn="ctr">
              <a:lnSpc>
                <a:spcPct val="86200"/>
              </a:lnSpc>
              <a:spcBef>
                <a:spcPts val="400"/>
              </a:spcBef>
            </a:pPr>
            <a:r>
              <a:rPr sz="1800" b="1" spc="-10" dirty="0">
                <a:latin typeface="Times New Roman"/>
                <a:cs typeface="Times New Roman"/>
              </a:rPr>
              <a:t>информаци онно- коммуника ционные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07200" y="2928620"/>
            <a:ext cx="1564894" cy="284251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133576" y="4160520"/>
            <a:ext cx="859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игровая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97240" y="2938779"/>
            <a:ext cx="1549653" cy="282727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751569" y="4160520"/>
            <a:ext cx="8458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«ТРИЗ»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987280" y="2941320"/>
            <a:ext cx="1590294" cy="282727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0238358" y="3716020"/>
            <a:ext cx="1095375" cy="1194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1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коллекци-</a:t>
            </a:r>
            <a:endParaRPr sz="1800">
              <a:latin typeface="Times New Roman"/>
              <a:cs typeface="Times New Roman"/>
            </a:endParaRPr>
          </a:p>
          <a:p>
            <a:pPr marL="119380">
              <a:lnSpc>
                <a:spcPts val="2010"/>
              </a:lnSpc>
            </a:pPr>
            <a:r>
              <a:rPr sz="1800" b="1" spc="-10" dirty="0">
                <a:latin typeface="Times New Roman"/>
                <a:cs typeface="Times New Roman"/>
              </a:rPr>
              <a:t>онирова</a:t>
            </a:r>
            <a:endParaRPr sz="1800">
              <a:latin typeface="Times New Roman"/>
              <a:cs typeface="Times New Roman"/>
            </a:endParaRPr>
          </a:p>
          <a:p>
            <a:pPr marL="106680" marR="99695" indent="142240">
              <a:lnSpc>
                <a:spcPts val="2600"/>
              </a:lnSpc>
              <a:spcBef>
                <a:spcPts val="80"/>
              </a:spcBef>
            </a:pPr>
            <a:r>
              <a:rPr sz="1800" b="1" spc="-20" dirty="0">
                <a:latin typeface="Times New Roman"/>
                <a:cs typeface="Times New Roman"/>
              </a:rPr>
              <a:t>ние… </a:t>
            </a:r>
            <a:r>
              <a:rPr sz="1800" b="1" dirty="0">
                <a:latin typeface="Times New Roman"/>
                <a:cs typeface="Times New Roman"/>
              </a:rPr>
              <a:t>и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другие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867660" y="269240"/>
            <a:ext cx="7574534" cy="1569973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793109" y="437502"/>
            <a:ext cx="5757545" cy="10801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algn="ctr">
              <a:lnSpc>
                <a:spcPct val="100400"/>
              </a:lnSpc>
              <a:spcBef>
                <a:spcPts val="85"/>
              </a:spcBef>
            </a:pPr>
            <a:r>
              <a:rPr sz="2300" dirty="0"/>
              <a:t>Организация</a:t>
            </a:r>
            <a:r>
              <a:rPr sz="2300" spc="-114" dirty="0"/>
              <a:t> </a:t>
            </a:r>
            <a:r>
              <a:rPr sz="2300" spc="-10" dirty="0"/>
              <a:t>образовательной</a:t>
            </a:r>
            <a:r>
              <a:rPr sz="2300" spc="-85" dirty="0"/>
              <a:t> </a:t>
            </a:r>
            <a:r>
              <a:rPr sz="2300" spc="-10" dirty="0"/>
              <a:t>деятельности естественно-</a:t>
            </a:r>
            <a:r>
              <a:rPr sz="2300" dirty="0"/>
              <a:t>научной</a:t>
            </a:r>
            <a:r>
              <a:rPr sz="2300" spc="-95" dirty="0"/>
              <a:t> </a:t>
            </a:r>
            <a:r>
              <a:rPr sz="2300" dirty="0"/>
              <a:t>направленности</a:t>
            </a:r>
            <a:r>
              <a:rPr sz="2300" spc="-90" dirty="0"/>
              <a:t> </a:t>
            </a:r>
            <a:r>
              <a:rPr sz="2300" spc="-10" dirty="0"/>
              <a:t>через использование</a:t>
            </a:r>
            <a:r>
              <a:rPr sz="2300" spc="-80" dirty="0"/>
              <a:t> </a:t>
            </a:r>
            <a:r>
              <a:rPr sz="2300" dirty="0"/>
              <a:t>современных</a:t>
            </a:r>
            <a:r>
              <a:rPr sz="2300" spc="-80" dirty="0"/>
              <a:t> </a:t>
            </a:r>
            <a:r>
              <a:rPr sz="2300" spc="-10" dirty="0"/>
              <a:t>технологий</a:t>
            </a:r>
            <a:endParaRPr sz="2300"/>
          </a:p>
        </p:txBody>
      </p:sp>
      <p:grpSp>
        <p:nvGrpSpPr>
          <p:cNvPr id="20" name="object 20"/>
          <p:cNvGrpSpPr/>
          <p:nvPr/>
        </p:nvGrpSpPr>
        <p:grpSpPr>
          <a:xfrm>
            <a:off x="10137140" y="101600"/>
            <a:ext cx="1801495" cy="1710055"/>
            <a:chOff x="10137140" y="101600"/>
            <a:chExt cx="1801495" cy="1710055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37140" y="101600"/>
              <a:ext cx="1801113" cy="17096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42880" y="243839"/>
              <a:ext cx="1427479" cy="148081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0705845" y="756297"/>
            <a:ext cx="6807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Содружество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творческих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педагогов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93419" y="4884420"/>
            <a:ext cx="9779000" cy="1612900"/>
            <a:chOff x="693419" y="4884420"/>
            <a:chExt cx="9779000" cy="1612900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25640" y="4965700"/>
              <a:ext cx="1376679" cy="11861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41619" y="5237480"/>
              <a:ext cx="1775460" cy="93218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85339" y="4884420"/>
              <a:ext cx="1584960" cy="16129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3419" y="5069840"/>
              <a:ext cx="1366520" cy="129032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87799" y="5186680"/>
              <a:ext cx="1351279" cy="11303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54439" y="4965700"/>
              <a:ext cx="1617979" cy="1221740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340359" y="71119"/>
            <a:ext cx="2680335" cy="1976755"/>
            <a:chOff x="340359" y="71119"/>
            <a:chExt cx="2680335" cy="1976755"/>
          </a:xfrm>
        </p:grpSpPr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0359" y="71119"/>
              <a:ext cx="2679954" cy="197637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3699" y="104139"/>
              <a:ext cx="2575572" cy="187197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93699" y="104139"/>
              <a:ext cx="2576195" cy="1871980"/>
            </a:xfrm>
            <a:custGeom>
              <a:avLst/>
              <a:gdLst/>
              <a:ahLst/>
              <a:cxnLst/>
              <a:rect l="l" t="t" r="r" b="b"/>
              <a:pathLst>
                <a:path w="2576195" h="1871980">
                  <a:moveTo>
                    <a:pt x="2575572" y="935996"/>
                  </a:moveTo>
                  <a:lnTo>
                    <a:pt x="2055888" y="1070362"/>
                  </a:lnTo>
                  <a:lnTo>
                    <a:pt x="2055888" y="801630"/>
                  </a:lnTo>
                  <a:lnTo>
                    <a:pt x="2575572" y="935996"/>
                  </a:lnTo>
                  <a:close/>
                </a:path>
                <a:path w="2576195" h="1871980">
                  <a:moveTo>
                    <a:pt x="2198243" y="274065"/>
                  </a:moveTo>
                  <a:lnTo>
                    <a:pt x="1961502" y="636282"/>
                  </a:lnTo>
                  <a:lnTo>
                    <a:pt x="1700288" y="446277"/>
                  </a:lnTo>
                  <a:lnTo>
                    <a:pt x="2198243" y="274065"/>
                  </a:lnTo>
                  <a:close/>
                </a:path>
                <a:path w="2576195" h="1871980">
                  <a:moveTo>
                    <a:pt x="1287786" y="0"/>
                  </a:moveTo>
                  <a:lnTo>
                    <a:pt x="1472552" y="377697"/>
                  </a:lnTo>
                  <a:lnTo>
                    <a:pt x="1102988" y="377697"/>
                  </a:lnTo>
                  <a:lnTo>
                    <a:pt x="1287786" y="0"/>
                  </a:lnTo>
                  <a:close/>
                </a:path>
                <a:path w="2576195" h="1871980">
                  <a:moveTo>
                    <a:pt x="377158" y="274065"/>
                  </a:moveTo>
                  <a:lnTo>
                    <a:pt x="875360" y="446277"/>
                  </a:lnTo>
                  <a:lnTo>
                    <a:pt x="613987" y="636282"/>
                  </a:lnTo>
                  <a:lnTo>
                    <a:pt x="377158" y="274065"/>
                  </a:lnTo>
                  <a:close/>
                </a:path>
                <a:path w="2576195" h="1871980">
                  <a:moveTo>
                    <a:pt x="0" y="935996"/>
                  </a:moveTo>
                  <a:lnTo>
                    <a:pt x="519684" y="801630"/>
                  </a:lnTo>
                  <a:lnTo>
                    <a:pt x="519684" y="1070362"/>
                  </a:lnTo>
                  <a:lnTo>
                    <a:pt x="0" y="935996"/>
                  </a:lnTo>
                  <a:close/>
                </a:path>
                <a:path w="2576195" h="1871980">
                  <a:moveTo>
                    <a:pt x="377158" y="1597786"/>
                  </a:moveTo>
                  <a:lnTo>
                    <a:pt x="613987" y="1235709"/>
                  </a:lnTo>
                  <a:lnTo>
                    <a:pt x="875360" y="1425714"/>
                  </a:lnTo>
                  <a:lnTo>
                    <a:pt x="377158" y="1597786"/>
                  </a:lnTo>
                  <a:close/>
                </a:path>
                <a:path w="2576195" h="1871980">
                  <a:moveTo>
                    <a:pt x="1287786" y="1871973"/>
                  </a:moveTo>
                  <a:lnTo>
                    <a:pt x="1102988" y="1494275"/>
                  </a:lnTo>
                  <a:lnTo>
                    <a:pt x="1472552" y="1494275"/>
                  </a:lnTo>
                  <a:lnTo>
                    <a:pt x="1287786" y="1871973"/>
                  </a:lnTo>
                  <a:close/>
                </a:path>
                <a:path w="2576195" h="1871980">
                  <a:moveTo>
                    <a:pt x="2198243" y="1597786"/>
                  </a:moveTo>
                  <a:lnTo>
                    <a:pt x="1700288" y="1425714"/>
                  </a:lnTo>
                  <a:lnTo>
                    <a:pt x="1961502" y="1235709"/>
                  </a:lnTo>
                  <a:lnTo>
                    <a:pt x="2198243" y="1597786"/>
                  </a:lnTo>
                  <a:close/>
                </a:path>
                <a:path w="2576195" h="1871980">
                  <a:moveTo>
                    <a:pt x="643877" y="935996"/>
                  </a:moveTo>
                  <a:lnTo>
                    <a:pt x="646240" y="895619"/>
                  </a:lnTo>
                  <a:lnTo>
                    <a:pt x="653203" y="856196"/>
                  </a:lnTo>
                  <a:lnTo>
                    <a:pt x="664570" y="817866"/>
                  </a:lnTo>
                  <a:lnTo>
                    <a:pt x="680149" y="780771"/>
                  </a:lnTo>
                  <a:lnTo>
                    <a:pt x="699747" y="745050"/>
                  </a:lnTo>
                  <a:lnTo>
                    <a:pt x="723170" y="710845"/>
                  </a:lnTo>
                  <a:lnTo>
                    <a:pt x="750224" y="678295"/>
                  </a:lnTo>
                  <a:lnTo>
                    <a:pt x="780717" y="647542"/>
                  </a:lnTo>
                  <a:lnTo>
                    <a:pt x="814456" y="618725"/>
                  </a:lnTo>
                  <a:lnTo>
                    <a:pt x="851246" y="591986"/>
                  </a:lnTo>
                  <a:lnTo>
                    <a:pt x="890894" y="567465"/>
                  </a:lnTo>
                  <a:lnTo>
                    <a:pt x="933208" y="545302"/>
                  </a:lnTo>
                  <a:lnTo>
                    <a:pt x="977993" y="525639"/>
                  </a:lnTo>
                  <a:lnTo>
                    <a:pt x="1025057" y="508615"/>
                  </a:lnTo>
                  <a:lnTo>
                    <a:pt x="1074206" y="494371"/>
                  </a:lnTo>
                  <a:lnTo>
                    <a:pt x="1125247" y="483047"/>
                  </a:lnTo>
                  <a:lnTo>
                    <a:pt x="1177986" y="474785"/>
                  </a:lnTo>
                  <a:lnTo>
                    <a:pt x="1232230" y="469725"/>
                  </a:lnTo>
                  <a:lnTo>
                    <a:pt x="1287786" y="468007"/>
                  </a:lnTo>
                  <a:lnTo>
                    <a:pt x="1343342" y="469725"/>
                  </a:lnTo>
                  <a:lnTo>
                    <a:pt x="1397585" y="474785"/>
                  </a:lnTo>
                  <a:lnTo>
                    <a:pt x="1450323" y="483047"/>
                  </a:lnTo>
                  <a:lnTo>
                    <a:pt x="1501362" y="494371"/>
                  </a:lnTo>
                  <a:lnTo>
                    <a:pt x="1550509" y="508615"/>
                  </a:lnTo>
                  <a:lnTo>
                    <a:pt x="1597571" y="525639"/>
                  </a:lnTo>
                  <a:lnTo>
                    <a:pt x="1642354" y="545302"/>
                  </a:lnTo>
                  <a:lnTo>
                    <a:pt x="1684665" y="567465"/>
                  </a:lnTo>
                  <a:lnTo>
                    <a:pt x="1724311" y="591986"/>
                  </a:lnTo>
                  <a:lnTo>
                    <a:pt x="1761099" y="618725"/>
                  </a:lnTo>
                  <a:lnTo>
                    <a:pt x="1794835" y="647542"/>
                  </a:lnTo>
                  <a:lnTo>
                    <a:pt x="1825325" y="678295"/>
                  </a:lnTo>
                  <a:lnTo>
                    <a:pt x="1852378" y="710845"/>
                  </a:lnTo>
                  <a:lnTo>
                    <a:pt x="1875798" y="745050"/>
                  </a:lnTo>
                  <a:lnTo>
                    <a:pt x="1895394" y="780771"/>
                  </a:lnTo>
                  <a:lnTo>
                    <a:pt x="1910972" y="817866"/>
                  </a:lnTo>
                  <a:lnTo>
                    <a:pt x="1922338" y="856196"/>
                  </a:lnTo>
                  <a:lnTo>
                    <a:pt x="1929300" y="895619"/>
                  </a:lnTo>
                  <a:lnTo>
                    <a:pt x="1931663" y="935996"/>
                  </a:lnTo>
                  <a:lnTo>
                    <a:pt x="1929300" y="976372"/>
                  </a:lnTo>
                  <a:lnTo>
                    <a:pt x="1922338" y="1015796"/>
                  </a:lnTo>
                  <a:lnTo>
                    <a:pt x="1910972" y="1054125"/>
                  </a:lnTo>
                  <a:lnTo>
                    <a:pt x="1895394" y="1091221"/>
                  </a:lnTo>
                  <a:lnTo>
                    <a:pt x="1875798" y="1126942"/>
                  </a:lnTo>
                  <a:lnTo>
                    <a:pt x="1852378" y="1161147"/>
                  </a:lnTo>
                  <a:lnTo>
                    <a:pt x="1825325" y="1193697"/>
                  </a:lnTo>
                  <a:lnTo>
                    <a:pt x="1794835" y="1224450"/>
                  </a:lnTo>
                  <a:lnTo>
                    <a:pt x="1761099" y="1253267"/>
                  </a:lnTo>
                  <a:lnTo>
                    <a:pt x="1724311" y="1280006"/>
                  </a:lnTo>
                  <a:lnTo>
                    <a:pt x="1684665" y="1304527"/>
                  </a:lnTo>
                  <a:lnTo>
                    <a:pt x="1642354" y="1326690"/>
                  </a:lnTo>
                  <a:lnTo>
                    <a:pt x="1597571" y="1346353"/>
                  </a:lnTo>
                  <a:lnTo>
                    <a:pt x="1550509" y="1363377"/>
                  </a:lnTo>
                  <a:lnTo>
                    <a:pt x="1501362" y="1377621"/>
                  </a:lnTo>
                  <a:lnTo>
                    <a:pt x="1450323" y="1388944"/>
                  </a:lnTo>
                  <a:lnTo>
                    <a:pt x="1397585" y="1397206"/>
                  </a:lnTo>
                  <a:lnTo>
                    <a:pt x="1343342" y="1402267"/>
                  </a:lnTo>
                  <a:lnTo>
                    <a:pt x="1287786" y="1403984"/>
                  </a:lnTo>
                  <a:lnTo>
                    <a:pt x="1232230" y="1402267"/>
                  </a:lnTo>
                  <a:lnTo>
                    <a:pt x="1177986" y="1397206"/>
                  </a:lnTo>
                  <a:lnTo>
                    <a:pt x="1125247" y="1388944"/>
                  </a:lnTo>
                  <a:lnTo>
                    <a:pt x="1074206" y="1377621"/>
                  </a:lnTo>
                  <a:lnTo>
                    <a:pt x="1025057" y="1363377"/>
                  </a:lnTo>
                  <a:lnTo>
                    <a:pt x="977993" y="1346353"/>
                  </a:lnTo>
                  <a:lnTo>
                    <a:pt x="933208" y="1326690"/>
                  </a:lnTo>
                  <a:lnTo>
                    <a:pt x="890894" y="1304527"/>
                  </a:lnTo>
                  <a:lnTo>
                    <a:pt x="851246" y="1280006"/>
                  </a:lnTo>
                  <a:lnTo>
                    <a:pt x="814456" y="1253267"/>
                  </a:lnTo>
                  <a:lnTo>
                    <a:pt x="780717" y="1224450"/>
                  </a:lnTo>
                  <a:lnTo>
                    <a:pt x="750224" y="1193697"/>
                  </a:lnTo>
                  <a:lnTo>
                    <a:pt x="723170" y="1161147"/>
                  </a:lnTo>
                  <a:lnTo>
                    <a:pt x="699747" y="1126942"/>
                  </a:lnTo>
                  <a:lnTo>
                    <a:pt x="680149" y="1091221"/>
                  </a:lnTo>
                  <a:lnTo>
                    <a:pt x="664570" y="1054125"/>
                  </a:lnTo>
                  <a:lnTo>
                    <a:pt x="653203" y="1015796"/>
                  </a:lnTo>
                  <a:lnTo>
                    <a:pt x="646240" y="976372"/>
                  </a:lnTo>
                  <a:lnTo>
                    <a:pt x="643877" y="935996"/>
                  </a:lnTo>
                  <a:close/>
                </a:path>
              </a:pathLst>
            </a:custGeom>
            <a:ln w="20320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05222" y="711453"/>
            <a:ext cx="1193165" cy="577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5720" algn="just">
              <a:lnSpc>
                <a:spcPct val="100699"/>
              </a:lnSpc>
              <a:spcBef>
                <a:spcPts val="90"/>
              </a:spcBef>
            </a:pPr>
            <a:r>
              <a:rPr sz="1200" b="1" spc="-10" dirty="0">
                <a:latin typeface="Calibri"/>
                <a:cs typeface="Calibri"/>
              </a:rPr>
              <a:t>Направления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по </a:t>
            </a:r>
            <a:r>
              <a:rPr sz="1200" b="1" spc="-10" dirty="0">
                <a:latin typeface="Calibri"/>
                <a:cs typeface="Calibri"/>
              </a:rPr>
              <a:t>формированию предпосылок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ЕНГ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1779" y="1415325"/>
            <a:ext cx="6052820" cy="5128260"/>
            <a:chOff x="2811779" y="1415325"/>
            <a:chExt cx="6052820" cy="5128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25749" y="1430738"/>
              <a:ext cx="6024880" cy="4495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25749" y="1429295"/>
              <a:ext cx="6024880" cy="4497705"/>
            </a:xfrm>
            <a:custGeom>
              <a:avLst/>
              <a:gdLst/>
              <a:ahLst/>
              <a:cxnLst/>
              <a:rect l="l" t="t" r="r" b="b"/>
              <a:pathLst>
                <a:path w="6024880" h="4497705">
                  <a:moveTo>
                    <a:pt x="0" y="271736"/>
                  </a:moveTo>
                  <a:lnTo>
                    <a:pt x="31381" y="243229"/>
                  </a:lnTo>
                  <a:lnTo>
                    <a:pt x="62762" y="216522"/>
                  </a:lnTo>
                  <a:lnTo>
                    <a:pt x="94142" y="191578"/>
                  </a:lnTo>
                  <a:lnTo>
                    <a:pt x="125523" y="168357"/>
                  </a:lnTo>
                  <a:lnTo>
                    <a:pt x="188285" y="126933"/>
                  </a:lnTo>
                  <a:lnTo>
                    <a:pt x="251046" y="91945"/>
                  </a:lnTo>
                  <a:lnTo>
                    <a:pt x="313807" y="63086"/>
                  </a:lnTo>
                  <a:lnTo>
                    <a:pt x="376567" y="40050"/>
                  </a:lnTo>
                  <a:lnTo>
                    <a:pt x="439328" y="22529"/>
                  </a:lnTo>
                  <a:lnTo>
                    <a:pt x="502088" y="10218"/>
                  </a:lnTo>
                  <a:lnTo>
                    <a:pt x="564847" y="2810"/>
                  </a:lnTo>
                  <a:lnTo>
                    <a:pt x="627607" y="0"/>
                  </a:lnTo>
                  <a:lnTo>
                    <a:pt x="658987" y="222"/>
                  </a:lnTo>
                  <a:lnTo>
                    <a:pt x="721746" y="3732"/>
                  </a:lnTo>
                  <a:lnTo>
                    <a:pt x="784505" y="11072"/>
                  </a:lnTo>
                  <a:lnTo>
                    <a:pt x="847264" y="21936"/>
                  </a:lnTo>
                  <a:lnTo>
                    <a:pt x="910023" y="36019"/>
                  </a:lnTo>
                  <a:lnTo>
                    <a:pt x="972782" y="53012"/>
                  </a:lnTo>
                  <a:lnTo>
                    <a:pt x="1035540" y="72610"/>
                  </a:lnTo>
                  <a:lnTo>
                    <a:pt x="1098298" y="94507"/>
                  </a:lnTo>
                  <a:lnTo>
                    <a:pt x="1161057" y="118396"/>
                  </a:lnTo>
                  <a:lnTo>
                    <a:pt x="1223815" y="143971"/>
                  </a:lnTo>
                  <a:lnTo>
                    <a:pt x="1286573" y="170924"/>
                  </a:lnTo>
                  <a:lnTo>
                    <a:pt x="1349331" y="198950"/>
                  </a:lnTo>
                  <a:lnTo>
                    <a:pt x="1412088" y="227743"/>
                  </a:lnTo>
                  <a:lnTo>
                    <a:pt x="1474846" y="256995"/>
                  </a:lnTo>
                  <a:lnTo>
                    <a:pt x="1537604" y="286401"/>
                  </a:lnTo>
                  <a:lnTo>
                    <a:pt x="1568983" y="301065"/>
                  </a:lnTo>
                  <a:lnTo>
                    <a:pt x="1631740" y="330126"/>
                  </a:lnTo>
                  <a:lnTo>
                    <a:pt x="1694498" y="358574"/>
                  </a:lnTo>
                  <a:lnTo>
                    <a:pt x="1757256" y="386104"/>
                  </a:lnTo>
                  <a:lnTo>
                    <a:pt x="1820014" y="412407"/>
                  </a:lnTo>
                  <a:lnTo>
                    <a:pt x="1882771" y="437178"/>
                  </a:lnTo>
                  <a:lnTo>
                    <a:pt x="1945529" y="460111"/>
                  </a:lnTo>
                  <a:lnTo>
                    <a:pt x="2008287" y="480899"/>
                  </a:lnTo>
                  <a:lnTo>
                    <a:pt x="2071045" y="499236"/>
                  </a:lnTo>
                  <a:lnTo>
                    <a:pt x="2133802" y="514814"/>
                  </a:lnTo>
                  <a:lnTo>
                    <a:pt x="2196560" y="527329"/>
                  </a:lnTo>
                  <a:lnTo>
                    <a:pt x="2259318" y="536473"/>
                  </a:lnTo>
                  <a:lnTo>
                    <a:pt x="2322077" y="541939"/>
                  </a:lnTo>
                  <a:lnTo>
                    <a:pt x="2384835" y="543422"/>
                  </a:lnTo>
                  <a:lnTo>
                    <a:pt x="2416214" y="542574"/>
                  </a:lnTo>
                  <a:lnTo>
                    <a:pt x="2478973" y="537507"/>
                  </a:lnTo>
                  <a:lnTo>
                    <a:pt x="2541731" y="527690"/>
                  </a:lnTo>
                  <a:lnTo>
                    <a:pt x="2604490" y="512817"/>
                  </a:lnTo>
                  <a:lnTo>
                    <a:pt x="2667249" y="492582"/>
                  </a:lnTo>
                  <a:lnTo>
                    <a:pt x="2730008" y="466677"/>
                  </a:lnTo>
                  <a:lnTo>
                    <a:pt x="2792767" y="434797"/>
                  </a:lnTo>
                  <a:lnTo>
                    <a:pt x="2855527" y="396635"/>
                  </a:lnTo>
                  <a:lnTo>
                    <a:pt x="2918287" y="351885"/>
                  </a:lnTo>
                  <a:lnTo>
                    <a:pt x="2949667" y="326943"/>
                  </a:lnTo>
                  <a:lnTo>
                    <a:pt x="2981047" y="300240"/>
                  </a:lnTo>
                  <a:lnTo>
                    <a:pt x="3012427" y="271736"/>
                  </a:lnTo>
                  <a:lnTo>
                    <a:pt x="3043808" y="243229"/>
                  </a:lnTo>
                  <a:lnTo>
                    <a:pt x="3075189" y="216522"/>
                  </a:lnTo>
                  <a:lnTo>
                    <a:pt x="3106570" y="191578"/>
                  </a:lnTo>
                  <a:lnTo>
                    <a:pt x="3137951" y="168357"/>
                  </a:lnTo>
                  <a:lnTo>
                    <a:pt x="3200713" y="126933"/>
                  </a:lnTo>
                  <a:lnTo>
                    <a:pt x="3263474" y="91945"/>
                  </a:lnTo>
                  <a:lnTo>
                    <a:pt x="3326236" y="63086"/>
                  </a:lnTo>
                  <a:lnTo>
                    <a:pt x="3388996" y="40050"/>
                  </a:lnTo>
                  <a:lnTo>
                    <a:pt x="3451757" y="22529"/>
                  </a:lnTo>
                  <a:lnTo>
                    <a:pt x="3514517" y="10218"/>
                  </a:lnTo>
                  <a:lnTo>
                    <a:pt x="3577277" y="2810"/>
                  </a:lnTo>
                  <a:lnTo>
                    <a:pt x="3640037" y="0"/>
                  </a:lnTo>
                  <a:lnTo>
                    <a:pt x="3671417" y="222"/>
                  </a:lnTo>
                  <a:lnTo>
                    <a:pt x="3734176" y="3732"/>
                  </a:lnTo>
                  <a:lnTo>
                    <a:pt x="3796936" y="11072"/>
                  </a:lnTo>
                  <a:lnTo>
                    <a:pt x="3859695" y="21936"/>
                  </a:lnTo>
                  <a:lnTo>
                    <a:pt x="3922454" y="36019"/>
                  </a:lnTo>
                  <a:lnTo>
                    <a:pt x="3985212" y="53012"/>
                  </a:lnTo>
                  <a:lnTo>
                    <a:pt x="4047971" y="72610"/>
                  </a:lnTo>
                  <a:lnTo>
                    <a:pt x="4110730" y="94507"/>
                  </a:lnTo>
                  <a:lnTo>
                    <a:pt x="4173488" y="118396"/>
                  </a:lnTo>
                  <a:lnTo>
                    <a:pt x="4236246" y="143971"/>
                  </a:lnTo>
                  <a:lnTo>
                    <a:pt x="4299005" y="170924"/>
                  </a:lnTo>
                  <a:lnTo>
                    <a:pt x="4361763" y="198950"/>
                  </a:lnTo>
                  <a:lnTo>
                    <a:pt x="4424521" y="227743"/>
                  </a:lnTo>
                  <a:lnTo>
                    <a:pt x="4487279" y="256995"/>
                  </a:lnTo>
                  <a:lnTo>
                    <a:pt x="4550037" y="286401"/>
                  </a:lnTo>
                  <a:lnTo>
                    <a:pt x="4581416" y="301065"/>
                  </a:lnTo>
                  <a:lnTo>
                    <a:pt x="4644174" y="330126"/>
                  </a:lnTo>
                  <a:lnTo>
                    <a:pt x="4706932" y="358574"/>
                  </a:lnTo>
                  <a:lnTo>
                    <a:pt x="4769690" y="386104"/>
                  </a:lnTo>
                  <a:lnTo>
                    <a:pt x="4832448" y="412407"/>
                  </a:lnTo>
                  <a:lnTo>
                    <a:pt x="4895206" y="437178"/>
                  </a:lnTo>
                  <a:lnTo>
                    <a:pt x="4957965" y="460111"/>
                  </a:lnTo>
                  <a:lnTo>
                    <a:pt x="5020723" y="480899"/>
                  </a:lnTo>
                  <a:lnTo>
                    <a:pt x="5083481" y="499236"/>
                  </a:lnTo>
                  <a:lnTo>
                    <a:pt x="5146240" y="514814"/>
                  </a:lnTo>
                  <a:lnTo>
                    <a:pt x="5208999" y="527329"/>
                  </a:lnTo>
                  <a:lnTo>
                    <a:pt x="5271757" y="536473"/>
                  </a:lnTo>
                  <a:lnTo>
                    <a:pt x="5334516" y="541939"/>
                  </a:lnTo>
                  <a:lnTo>
                    <a:pt x="5397275" y="543422"/>
                  </a:lnTo>
                  <a:lnTo>
                    <a:pt x="5428655" y="542574"/>
                  </a:lnTo>
                  <a:lnTo>
                    <a:pt x="5491415" y="537507"/>
                  </a:lnTo>
                  <a:lnTo>
                    <a:pt x="5554174" y="527690"/>
                  </a:lnTo>
                  <a:lnTo>
                    <a:pt x="5616934" y="512817"/>
                  </a:lnTo>
                  <a:lnTo>
                    <a:pt x="5679694" y="492582"/>
                  </a:lnTo>
                  <a:lnTo>
                    <a:pt x="5742454" y="466677"/>
                  </a:lnTo>
                  <a:lnTo>
                    <a:pt x="5805215" y="434797"/>
                  </a:lnTo>
                  <a:lnTo>
                    <a:pt x="5867976" y="396635"/>
                  </a:lnTo>
                  <a:lnTo>
                    <a:pt x="5930737" y="351885"/>
                  </a:lnTo>
                  <a:lnTo>
                    <a:pt x="5962118" y="326943"/>
                  </a:lnTo>
                  <a:lnTo>
                    <a:pt x="5993499" y="300240"/>
                  </a:lnTo>
                  <a:lnTo>
                    <a:pt x="6024880" y="271736"/>
                  </a:lnTo>
                  <a:lnTo>
                    <a:pt x="6024880" y="4225525"/>
                  </a:lnTo>
                  <a:lnTo>
                    <a:pt x="5993499" y="4254031"/>
                  </a:lnTo>
                  <a:lnTo>
                    <a:pt x="5962118" y="4280736"/>
                  </a:lnTo>
                  <a:lnTo>
                    <a:pt x="5930737" y="4305679"/>
                  </a:lnTo>
                  <a:lnTo>
                    <a:pt x="5899357" y="4328899"/>
                  </a:lnTo>
                  <a:lnTo>
                    <a:pt x="5836595" y="4370320"/>
                  </a:lnTo>
                  <a:lnTo>
                    <a:pt x="5773835" y="4405306"/>
                  </a:lnTo>
                  <a:lnTo>
                    <a:pt x="5711074" y="4434163"/>
                  </a:lnTo>
                  <a:lnTo>
                    <a:pt x="5648314" y="4457198"/>
                  </a:lnTo>
                  <a:lnTo>
                    <a:pt x="5585554" y="4474717"/>
                  </a:lnTo>
                  <a:lnTo>
                    <a:pt x="5522794" y="4487026"/>
                  </a:lnTo>
                  <a:lnTo>
                    <a:pt x="5460035" y="4494433"/>
                  </a:lnTo>
                  <a:lnTo>
                    <a:pt x="5397275" y="4497243"/>
                  </a:lnTo>
                  <a:lnTo>
                    <a:pt x="5365896" y="4497020"/>
                  </a:lnTo>
                  <a:lnTo>
                    <a:pt x="5303137" y="4493509"/>
                  </a:lnTo>
                  <a:lnTo>
                    <a:pt x="5240378" y="4486169"/>
                  </a:lnTo>
                  <a:lnTo>
                    <a:pt x="5177619" y="4475304"/>
                  </a:lnTo>
                  <a:lnTo>
                    <a:pt x="5114861" y="4461221"/>
                  </a:lnTo>
                  <a:lnTo>
                    <a:pt x="5052102" y="4444228"/>
                  </a:lnTo>
                  <a:lnTo>
                    <a:pt x="4989344" y="4424629"/>
                  </a:lnTo>
                  <a:lnTo>
                    <a:pt x="4926585" y="4402733"/>
                  </a:lnTo>
                  <a:lnTo>
                    <a:pt x="4863827" y="4378844"/>
                  </a:lnTo>
                  <a:lnTo>
                    <a:pt x="4801069" y="4353270"/>
                  </a:lnTo>
                  <a:lnTo>
                    <a:pt x="4738311" y="4326317"/>
                  </a:lnTo>
                  <a:lnTo>
                    <a:pt x="4675553" y="4298291"/>
                  </a:lnTo>
                  <a:lnTo>
                    <a:pt x="4612795" y="4269499"/>
                  </a:lnTo>
                  <a:lnTo>
                    <a:pt x="4550037" y="4240248"/>
                  </a:lnTo>
                  <a:lnTo>
                    <a:pt x="4487279" y="4210843"/>
                  </a:lnTo>
                  <a:lnTo>
                    <a:pt x="4455900" y="4196179"/>
                  </a:lnTo>
                  <a:lnTo>
                    <a:pt x="4393142" y="4167119"/>
                  </a:lnTo>
                  <a:lnTo>
                    <a:pt x="4330384" y="4138671"/>
                  </a:lnTo>
                  <a:lnTo>
                    <a:pt x="4267625" y="4111143"/>
                  </a:lnTo>
                  <a:lnTo>
                    <a:pt x="4204867" y="4084840"/>
                  </a:lnTo>
                  <a:lnTo>
                    <a:pt x="4142109" y="4060070"/>
                  </a:lnTo>
                  <a:lnTo>
                    <a:pt x="4079350" y="4037138"/>
                  </a:lnTo>
                  <a:lnTo>
                    <a:pt x="4016592" y="4016351"/>
                  </a:lnTo>
                  <a:lnTo>
                    <a:pt x="3953833" y="3998016"/>
                  </a:lnTo>
                  <a:lnTo>
                    <a:pt x="3891074" y="3982438"/>
                  </a:lnTo>
                  <a:lnTo>
                    <a:pt x="3828315" y="3969925"/>
                  </a:lnTo>
                  <a:lnTo>
                    <a:pt x="3765556" y="3960782"/>
                  </a:lnTo>
                  <a:lnTo>
                    <a:pt x="3702797" y="3955316"/>
                  </a:lnTo>
                  <a:lnTo>
                    <a:pt x="3640037" y="3953834"/>
                  </a:lnTo>
                  <a:lnTo>
                    <a:pt x="3608657" y="3954683"/>
                  </a:lnTo>
                  <a:lnTo>
                    <a:pt x="3545897" y="3959751"/>
                  </a:lnTo>
                  <a:lnTo>
                    <a:pt x="3483137" y="3969568"/>
                  </a:lnTo>
                  <a:lnTo>
                    <a:pt x="3420377" y="3984442"/>
                  </a:lnTo>
                  <a:lnTo>
                    <a:pt x="3357616" y="4004678"/>
                  </a:lnTo>
                  <a:lnTo>
                    <a:pt x="3294855" y="4030583"/>
                  </a:lnTo>
                  <a:lnTo>
                    <a:pt x="3232094" y="4062463"/>
                  </a:lnTo>
                  <a:lnTo>
                    <a:pt x="3169332" y="4100626"/>
                  </a:lnTo>
                  <a:lnTo>
                    <a:pt x="3106570" y="4145376"/>
                  </a:lnTo>
                  <a:lnTo>
                    <a:pt x="3075189" y="4170318"/>
                  </a:lnTo>
                  <a:lnTo>
                    <a:pt x="3043808" y="4197021"/>
                  </a:lnTo>
                  <a:lnTo>
                    <a:pt x="3012427" y="4225525"/>
                  </a:lnTo>
                  <a:lnTo>
                    <a:pt x="2981047" y="4254031"/>
                  </a:lnTo>
                  <a:lnTo>
                    <a:pt x="2949667" y="4280736"/>
                  </a:lnTo>
                  <a:lnTo>
                    <a:pt x="2918287" y="4305679"/>
                  </a:lnTo>
                  <a:lnTo>
                    <a:pt x="2886907" y="4328899"/>
                  </a:lnTo>
                  <a:lnTo>
                    <a:pt x="2824147" y="4370320"/>
                  </a:lnTo>
                  <a:lnTo>
                    <a:pt x="2761388" y="4405306"/>
                  </a:lnTo>
                  <a:lnTo>
                    <a:pt x="2698629" y="4434163"/>
                  </a:lnTo>
                  <a:lnTo>
                    <a:pt x="2635869" y="4457198"/>
                  </a:lnTo>
                  <a:lnTo>
                    <a:pt x="2573111" y="4474717"/>
                  </a:lnTo>
                  <a:lnTo>
                    <a:pt x="2510352" y="4487026"/>
                  </a:lnTo>
                  <a:lnTo>
                    <a:pt x="2447593" y="4494433"/>
                  </a:lnTo>
                  <a:lnTo>
                    <a:pt x="2384835" y="4497243"/>
                  </a:lnTo>
                  <a:lnTo>
                    <a:pt x="2353456" y="4497020"/>
                  </a:lnTo>
                  <a:lnTo>
                    <a:pt x="2290698" y="4493509"/>
                  </a:lnTo>
                  <a:lnTo>
                    <a:pt x="2227939" y="4486169"/>
                  </a:lnTo>
                  <a:lnTo>
                    <a:pt x="2165181" y="4475304"/>
                  </a:lnTo>
                  <a:lnTo>
                    <a:pt x="2102423" y="4461221"/>
                  </a:lnTo>
                  <a:lnTo>
                    <a:pt x="2039666" y="4444228"/>
                  </a:lnTo>
                  <a:lnTo>
                    <a:pt x="1976908" y="4424629"/>
                  </a:lnTo>
                  <a:lnTo>
                    <a:pt x="1914150" y="4402733"/>
                  </a:lnTo>
                  <a:lnTo>
                    <a:pt x="1851392" y="4378844"/>
                  </a:lnTo>
                  <a:lnTo>
                    <a:pt x="1788635" y="4353270"/>
                  </a:lnTo>
                  <a:lnTo>
                    <a:pt x="1725877" y="4326317"/>
                  </a:lnTo>
                  <a:lnTo>
                    <a:pt x="1663119" y="4298291"/>
                  </a:lnTo>
                  <a:lnTo>
                    <a:pt x="1600362" y="4269499"/>
                  </a:lnTo>
                  <a:lnTo>
                    <a:pt x="1537604" y="4240248"/>
                  </a:lnTo>
                  <a:lnTo>
                    <a:pt x="1474846" y="4210843"/>
                  </a:lnTo>
                  <a:lnTo>
                    <a:pt x="1443467" y="4196179"/>
                  </a:lnTo>
                  <a:lnTo>
                    <a:pt x="1380709" y="4167119"/>
                  </a:lnTo>
                  <a:lnTo>
                    <a:pt x="1317952" y="4138671"/>
                  </a:lnTo>
                  <a:lnTo>
                    <a:pt x="1255194" y="4111143"/>
                  </a:lnTo>
                  <a:lnTo>
                    <a:pt x="1192436" y="4084840"/>
                  </a:lnTo>
                  <a:lnTo>
                    <a:pt x="1129677" y="4060070"/>
                  </a:lnTo>
                  <a:lnTo>
                    <a:pt x="1066919" y="4037138"/>
                  </a:lnTo>
                  <a:lnTo>
                    <a:pt x="1004161" y="4016351"/>
                  </a:lnTo>
                  <a:lnTo>
                    <a:pt x="941402" y="3998016"/>
                  </a:lnTo>
                  <a:lnTo>
                    <a:pt x="878644" y="3982438"/>
                  </a:lnTo>
                  <a:lnTo>
                    <a:pt x="815885" y="3969925"/>
                  </a:lnTo>
                  <a:lnTo>
                    <a:pt x="753126" y="3960782"/>
                  </a:lnTo>
                  <a:lnTo>
                    <a:pt x="690366" y="3955316"/>
                  </a:lnTo>
                  <a:lnTo>
                    <a:pt x="627607" y="3953834"/>
                  </a:lnTo>
                  <a:lnTo>
                    <a:pt x="596227" y="3954683"/>
                  </a:lnTo>
                  <a:lnTo>
                    <a:pt x="533468" y="3959751"/>
                  </a:lnTo>
                  <a:lnTo>
                    <a:pt x="470708" y="3969568"/>
                  </a:lnTo>
                  <a:lnTo>
                    <a:pt x="407947" y="3984442"/>
                  </a:lnTo>
                  <a:lnTo>
                    <a:pt x="345187" y="4004678"/>
                  </a:lnTo>
                  <a:lnTo>
                    <a:pt x="282426" y="4030583"/>
                  </a:lnTo>
                  <a:lnTo>
                    <a:pt x="219665" y="4062463"/>
                  </a:lnTo>
                  <a:lnTo>
                    <a:pt x="156904" y="4100626"/>
                  </a:lnTo>
                  <a:lnTo>
                    <a:pt x="94142" y="4145376"/>
                  </a:lnTo>
                  <a:lnTo>
                    <a:pt x="62762" y="4170318"/>
                  </a:lnTo>
                  <a:lnTo>
                    <a:pt x="31381" y="4197021"/>
                  </a:lnTo>
                  <a:lnTo>
                    <a:pt x="0" y="4225525"/>
                  </a:lnTo>
                  <a:lnTo>
                    <a:pt x="0" y="271736"/>
                  </a:lnTo>
                  <a:close/>
                </a:path>
              </a:pathLst>
            </a:custGeom>
            <a:ln w="27940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2339" y="5222239"/>
              <a:ext cx="3027934" cy="132105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361307" y="5366394"/>
            <a:ext cx="16046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Calibri"/>
                <a:cs typeface="Calibri"/>
              </a:rPr>
              <a:t>Лаборатория </a:t>
            </a:r>
            <a:r>
              <a:rPr sz="2000" b="1" spc="-25" dirty="0">
                <a:latin typeface="Calibri"/>
                <a:cs typeface="Calibri"/>
              </a:rPr>
              <a:t>удивительных </a:t>
            </a:r>
            <a:r>
              <a:rPr sz="2000" b="1" dirty="0">
                <a:latin typeface="Calibri"/>
                <a:cs typeface="Calibri"/>
              </a:rPr>
              <a:t>наук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(ЛУН)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54100" y="327659"/>
            <a:ext cx="10777855" cy="6528434"/>
            <a:chOff x="1054100" y="327659"/>
            <a:chExt cx="10777855" cy="6528434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90180" y="1254759"/>
              <a:ext cx="3510533" cy="19662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22843" y="1778247"/>
              <a:ext cx="1890267" cy="6968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4100" y="4876802"/>
              <a:ext cx="3154933" cy="197891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0550" y="5665190"/>
              <a:ext cx="1334643" cy="45174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35900" y="4663439"/>
              <a:ext cx="3995674" cy="21922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84818" y="5434342"/>
              <a:ext cx="2177287" cy="76018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50820" y="327659"/>
              <a:ext cx="7030974" cy="1178814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8140" marR="5080" indent="-346075">
              <a:lnSpc>
                <a:spcPct val="100800"/>
              </a:lnSpc>
              <a:spcBef>
                <a:spcPts val="75"/>
              </a:spcBef>
            </a:pPr>
            <a:r>
              <a:rPr spc="-10" dirty="0"/>
              <a:t>Организация</a:t>
            </a:r>
            <a:r>
              <a:rPr spc="-40" dirty="0"/>
              <a:t> </a:t>
            </a:r>
            <a:r>
              <a:rPr dirty="0"/>
              <a:t>и</a:t>
            </a:r>
            <a:r>
              <a:rPr spc="-90" dirty="0"/>
              <a:t> </a:t>
            </a:r>
            <a:r>
              <a:rPr dirty="0"/>
              <a:t>обогащение</a:t>
            </a:r>
            <a:r>
              <a:rPr spc="-75" dirty="0"/>
              <a:t> </a:t>
            </a:r>
            <a:r>
              <a:rPr spc="-10" dirty="0"/>
              <a:t>развивающей </a:t>
            </a:r>
            <a:r>
              <a:rPr spc="-25" dirty="0"/>
              <a:t>предметно-</a:t>
            </a:r>
            <a:r>
              <a:rPr spc="-10" dirty="0"/>
              <a:t>пространственной</a:t>
            </a:r>
            <a:r>
              <a:rPr spc="70" dirty="0"/>
              <a:t> </a:t>
            </a:r>
            <a:r>
              <a:rPr spc="-10" dirty="0"/>
              <a:t>среды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378459" y="124460"/>
            <a:ext cx="10726420" cy="4958080"/>
            <a:chOff x="378459" y="124460"/>
            <a:chExt cx="10726420" cy="4958080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5289" y="3153422"/>
              <a:ext cx="2656840" cy="191514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15279" y="3153422"/>
              <a:ext cx="2657475" cy="1915160"/>
            </a:xfrm>
            <a:custGeom>
              <a:avLst/>
              <a:gdLst/>
              <a:ahLst/>
              <a:cxnLst/>
              <a:rect l="l" t="t" r="r" b="b"/>
              <a:pathLst>
                <a:path w="2657475" h="1915160">
                  <a:moveTo>
                    <a:pt x="0" y="957554"/>
                  </a:moveTo>
                  <a:lnTo>
                    <a:pt x="1165" y="917079"/>
                  </a:lnTo>
                  <a:lnTo>
                    <a:pt x="4630" y="877033"/>
                  </a:lnTo>
                  <a:lnTo>
                    <a:pt x="10350" y="837447"/>
                  </a:lnTo>
                  <a:lnTo>
                    <a:pt x="18278" y="798356"/>
                  </a:lnTo>
                  <a:lnTo>
                    <a:pt x="28367" y="759793"/>
                  </a:lnTo>
                  <a:lnTo>
                    <a:pt x="40572" y="721790"/>
                  </a:lnTo>
                  <a:lnTo>
                    <a:pt x="54846" y="684382"/>
                  </a:lnTo>
                  <a:lnTo>
                    <a:pt x="71144" y="647601"/>
                  </a:lnTo>
                  <a:lnTo>
                    <a:pt x="89420" y="611481"/>
                  </a:lnTo>
                  <a:lnTo>
                    <a:pt x="109626" y="576055"/>
                  </a:lnTo>
                  <a:lnTo>
                    <a:pt x="131718" y="541356"/>
                  </a:lnTo>
                  <a:lnTo>
                    <a:pt x="155649" y="507418"/>
                  </a:lnTo>
                  <a:lnTo>
                    <a:pt x="181372" y="474273"/>
                  </a:lnTo>
                  <a:lnTo>
                    <a:pt x="208843" y="441955"/>
                  </a:lnTo>
                  <a:lnTo>
                    <a:pt x="238014" y="410497"/>
                  </a:lnTo>
                  <a:lnTo>
                    <a:pt x="268840" y="379933"/>
                  </a:lnTo>
                  <a:lnTo>
                    <a:pt x="301274" y="350295"/>
                  </a:lnTo>
                  <a:lnTo>
                    <a:pt x="335270" y="321618"/>
                  </a:lnTo>
                  <a:lnTo>
                    <a:pt x="370783" y="293933"/>
                  </a:lnTo>
                  <a:lnTo>
                    <a:pt x="407766" y="267275"/>
                  </a:lnTo>
                  <a:lnTo>
                    <a:pt x="446173" y="241676"/>
                  </a:lnTo>
                  <a:lnTo>
                    <a:pt x="485958" y="217170"/>
                  </a:lnTo>
                  <a:lnTo>
                    <a:pt x="527075" y="193791"/>
                  </a:lnTo>
                  <a:lnTo>
                    <a:pt x="569477" y="171571"/>
                  </a:lnTo>
                  <a:lnTo>
                    <a:pt x="613119" y="150543"/>
                  </a:lnTo>
                  <a:lnTo>
                    <a:pt x="657955" y="130741"/>
                  </a:lnTo>
                  <a:lnTo>
                    <a:pt x="703937" y="112199"/>
                  </a:lnTo>
                  <a:lnTo>
                    <a:pt x="751021" y="94948"/>
                  </a:lnTo>
                  <a:lnTo>
                    <a:pt x="799161" y="79024"/>
                  </a:lnTo>
                  <a:lnTo>
                    <a:pt x="848309" y="64458"/>
                  </a:lnTo>
                  <a:lnTo>
                    <a:pt x="898420" y="51284"/>
                  </a:lnTo>
                  <a:lnTo>
                    <a:pt x="949448" y="39536"/>
                  </a:lnTo>
                  <a:lnTo>
                    <a:pt x="1001347" y="29246"/>
                  </a:lnTo>
                  <a:lnTo>
                    <a:pt x="1054070" y="20448"/>
                  </a:lnTo>
                  <a:lnTo>
                    <a:pt x="1107572" y="13175"/>
                  </a:lnTo>
                  <a:lnTo>
                    <a:pt x="1161807" y="7461"/>
                  </a:lnTo>
                  <a:lnTo>
                    <a:pt x="1216727" y="3338"/>
                  </a:lnTo>
                  <a:lnTo>
                    <a:pt x="1272288" y="840"/>
                  </a:lnTo>
                  <a:lnTo>
                    <a:pt x="1328442" y="0"/>
                  </a:lnTo>
                  <a:lnTo>
                    <a:pt x="1384597" y="840"/>
                  </a:lnTo>
                  <a:lnTo>
                    <a:pt x="1440157" y="3338"/>
                  </a:lnTo>
                  <a:lnTo>
                    <a:pt x="1495078" y="7461"/>
                  </a:lnTo>
                  <a:lnTo>
                    <a:pt x="1549312" y="13175"/>
                  </a:lnTo>
                  <a:lnTo>
                    <a:pt x="1602813" y="20448"/>
                  </a:lnTo>
                  <a:lnTo>
                    <a:pt x="1655536" y="29246"/>
                  </a:lnTo>
                  <a:lnTo>
                    <a:pt x="1707434" y="39536"/>
                  </a:lnTo>
                  <a:lnTo>
                    <a:pt x="1758461" y="51284"/>
                  </a:lnTo>
                  <a:lnTo>
                    <a:pt x="1808572" y="64458"/>
                  </a:lnTo>
                  <a:lnTo>
                    <a:pt x="1857719" y="79024"/>
                  </a:lnTo>
                  <a:lnTo>
                    <a:pt x="1905858" y="94948"/>
                  </a:lnTo>
                  <a:lnTo>
                    <a:pt x="1952941" y="112199"/>
                  </a:lnTo>
                  <a:lnTo>
                    <a:pt x="1998923" y="130741"/>
                  </a:lnTo>
                  <a:lnTo>
                    <a:pt x="2043757" y="150543"/>
                  </a:lnTo>
                  <a:lnTo>
                    <a:pt x="2087398" y="171571"/>
                  </a:lnTo>
                  <a:lnTo>
                    <a:pt x="2129799" y="193791"/>
                  </a:lnTo>
                  <a:lnTo>
                    <a:pt x="2170915" y="217170"/>
                  </a:lnTo>
                  <a:lnTo>
                    <a:pt x="2210699" y="241676"/>
                  </a:lnTo>
                  <a:lnTo>
                    <a:pt x="2249105" y="267275"/>
                  </a:lnTo>
                  <a:lnTo>
                    <a:pt x="2286086" y="293933"/>
                  </a:lnTo>
                  <a:lnTo>
                    <a:pt x="2321598" y="321618"/>
                  </a:lnTo>
                  <a:lnTo>
                    <a:pt x="2355594" y="350295"/>
                  </a:lnTo>
                  <a:lnTo>
                    <a:pt x="2388027" y="379933"/>
                  </a:lnTo>
                  <a:lnTo>
                    <a:pt x="2418851" y="410497"/>
                  </a:lnTo>
                  <a:lnTo>
                    <a:pt x="2448021" y="441955"/>
                  </a:lnTo>
                  <a:lnTo>
                    <a:pt x="2475491" y="474273"/>
                  </a:lnTo>
                  <a:lnTo>
                    <a:pt x="2501214" y="507418"/>
                  </a:lnTo>
                  <a:lnTo>
                    <a:pt x="2525143" y="541356"/>
                  </a:lnTo>
                  <a:lnTo>
                    <a:pt x="2547234" y="576055"/>
                  </a:lnTo>
                  <a:lnTo>
                    <a:pt x="2567440" y="611481"/>
                  </a:lnTo>
                  <a:lnTo>
                    <a:pt x="2585714" y="647601"/>
                  </a:lnTo>
                  <a:lnTo>
                    <a:pt x="2602012" y="684382"/>
                  </a:lnTo>
                  <a:lnTo>
                    <a:pt x="2616286" y="721790"/>
                  </a:lnTo>
                  <a:lnTo>
                    <a:pt x="2628490" y="759793"/>
                  </a:lnTo>
                  <a:lnTo>
                    <a:pt x="2638579" y="798356"/>
                  </a:lnTo>
                  <a:lnTo>
                    <a:pt x="2646506" y="837447"/>
                  </a:lnTo>
                  <a:lnTo>
                    <a:pt x="2652225" y="877033"/>
                  </a:lnTo>
                  <a:lnTo>
                    <a:pt x="2655691" y="917079"/>
                  </a:lnTo>
                  <a:lnTo>
                    <a:pt x="2656856" y="957554"/>
                  </a:lnTo>
                  <a:lnTo>
                    <a:pt x="2655691" y="998031"/>
                  </a:lnTo>
                  <a:lnTo>
                    <a:pt x="2652225" y="1038080"/>
                  </a:lnTo>
                  <a:lnTo>
                    <a:pt x="2646506" y="1077668"/>
                  </a:lnTo>
                  <a:lnTo>
                    <a:pt x="2638579" y="1116761"/>
                  </a:lnTo>
                  <a:lnTo>
                    <a:pt x="2628490" y="1155326"/>
                  </a:lnTo>
                  <a:lnTo>
                    <a:pt x="2616286" y="1193330"/>
                  </a:lnTo>
                  <a:lnTo>
                    <a:pt x="2602012" y="1230740"/>
                  </a:lnTo>
                  <a:lnTo>
                    <a:pt x="2585714" y="1267523"/>
                  </a:lnTo>
                  <a:lnTo>
                    <a:pt x="2567440" y="1303644"/>
                  </a:lnTo>
                  <a:lnTo>
                    <a:pt x="2547234" y="1339072"/>
                  </a:lnTo>
                  <a:lnTo>
                    <a:pt x="2525143" y="1373772"/>
                  </a:lnTo>
                  <a:lnTo>
                    <a:pt x="2501214" y="1407712"/>
                  </a:lnTo>
                  <a:lnTo>
                    <a:pt x="2475491" y="1440858"/>
                  </a:lnTo>
                  <a:lnTo>
                    <a:pt x="2448021" y="1473176"/>
                  </a:lnTo>
                  <a:lnTo>
                    <a:pt x="2418851" y="1504635"/>
                  </a:lnTo>
                  <a:lnTo>
                    <a:pt x="2388027" y="1535200"/>
                  </a:lnTo>
                  <a:lnTo>
                    <a:pt x="2355594" y="1564839"/>
                  </a:lnTo>
                  <a:lnTo>
                    <a:pt x="2321598" y="1593517"/>
                  </a:lnTo>
                  <a:lnTo>
                    <a:pt x="2286086" y="1621203"/>
                  </a:lnTo>
                  <a:lnTo>
                    <a:pt x="2249105" y="1647862"/>
                  </a:lnTo>
                  <a:lnTo>
                    <a:pt x="2210699" y="1673461"/>
                  </a:lnTo>
                  <a:lnTo>
                    <a:pt x="2170915" y="1697967"/>
                  </a:lnTo>
                  <a:lnTo>
                    <a:pt x="2129799" y="1721347"/>
                  </a:lnTo>
                  <a:lnTo>
                    <a:pt x="2087398" y="1743568"/>
                  </a:lnTo>
                  <a:lnTo>
                    <a:pt x="2043757" y="1764595"/>
                  </a:lnTo>
                  <a:lnTo>
                    <a:pt x="1998923" y="1784397"/>
                  </a:lnTo>
                  <a:lnTo>
                    <a:pt x="1952941" y="1802940"/>
                  </a:lnTo>
                  <a:lnTo>
                    <a:pt x="1905858" y="1820191"/>
                  </a:lnTo>
                  <a:lnTo>
                    <a:pt x="1857719" y="1836116"/>
                  </a:lnTo>
                  <a:lnTo>
                    <a:pt x="1808572" y="1850682"/>
                  </a:lnTo>
                  <a:lnTo>
                    <a:pt x="1758461" y="1863855"/>
                  </a:lnTo>
                  <a:lnTo>
                    <a:pt x="1707434" y="1875604"/>
                  </a:lnTo>
                  <a:lnTo>
                    <a:pt x="1655536" y="1885894"/>
                  </a:lnTo>
                  <a:lnTo>
                    <a:pt x="1602813" y="1894692"/>
                  </a:lnTo>
                  <a:lnTo>
                    <a:pt x="1549312" y="1901965"/>
                  </a:lnTo>
                  <a:lnTo>
                    <a:pt x="1495078" y="1907679"/>
                  </a:lnTo>
                  <a:lnTo>
                    <a:pt x="1440157" y="1911802"/>
                  </a:lnTo>
                  <a:lnTo>
                    <a:pt x="1384597" y="1914300"/>
                  </a:lnTo>
                  <a:lnTo>
                    <a:pt x="1328442" y="1915140"/>
                  </a:lnTo>
                  <a:lnTo>
                    <a:pt x="1272288" y="1914300"/>
                  </a:lnTo>
                  <a:lnTo>
                    <a:pt x="1216727" y="1911802"/>
                  </a:lnTo>
                  <a:lnTo>
                    <a:pt x="1161807" y="1907679"/>
                  </a:lnTo>
                  <a:lnTo>
                    <a:pt x="1107572" y="1901965"/>
                  </a:lnTo>
                  <a:lnTo>
                    <a:pt x="1054070" y="1894692"/>
                  </a:lnTo>
                  <a:lnTo>
                    <a:pt x="1001347" y="1885894"/>
                  </a:lnTo>
                  <a:lnTo>
                    <a:pt x="949448" y="1875604"/>
                  </a:lnTo>
                  <a:lnTo>
                    <a:pt x="898420" y="1863855"/>
                  </a:lnTo>
                  <a:lnTo>
                    <a:pt x="848309" y="1850682"/>
                  </a:lnTo>
                  <a:lnTo>
                    <a:pt x="799161" y="1836116"/>
                  </a:lnTo>
                  <a:lnTo>
                    <a:pt x="751021" y="1820191"/>
                  </a:lnTo>
                  <a:lnTo>
                    <a:pt x="703937" y="1802940"/>
                  </a:lnTo>
                  <a:lnTo>
                    <a:pt x="657955" y="1784397"/>
                  </a:lnTo>
                  <a:lnTo>
                    <a:pt x="613119" y="1764595"/>
                  </a:lnTo>
                  <a:lnTo>
                    <a:pt x="569477" y="1743568"/>
                  </a:lnTo>
                  <a:lnTo>
                    <a:pt x="527075" y="1721347"/>
                  </a:lnTo>
                  <a:lnTo>
                    <a:pt x="485958" y="1697967"/>
                  </a:lnTo>
                  <a:lnTo>
                    <a:pt x="446173" y="1673461"/>
                  </a:lnTo>
                  <a:lnTo>
                    <a:pt x="407766" y="1647862"/>
                  </a:lnTo>
                  <a:lnTo>
                    <a:pt x="370783" y="1621203"/>
                  </a:lnTo>
                  <a:lnTo>
                    <a:pt x="335270" y="1593517"/>
                  </a:lnTo>
                  <a:lnTo>
                    <a:pt x="301274" y="1564839"/>
                  </a:lnTo>
                  <a:lnTo>
                    <a:pt x="268840" y="1535200"/>
                  </a:lnTo>
                  <a:lnTo>
                    <a:pt x="238014" y="1504635"/>
                  </a:lnTo>
                  <a:lnTo>
                    <a:pt x="208843" y="1473176"/>
                  </a:lnTo>
                  <a:lnTo>
                    <a:pt x="181372" y="1440858"/>
                  </a:lnTo>
                  <a:lnTo>
                    <a:pt x="155649" y="1407712"/>
                  </a:lnTo>
                  <a:lnTo>
                    <a:pt x="131718" y="1373772"/>
                  </a:lnTo>
                  <a:lnTo>
                    <a:pt x="109626" y="1339072"/>
                  </a:lnTo>
                  <a:lnTo>
                    <a:pt x="89420" y="1303644"/>
                  </a:lnTo>
                  <a:lnTo>
                    <a:pt x="71144" y="1267523"/>
                  </a:lnTo>
                  <a:lnTo>
                    <a:pt x="54846" y="1230740"/>
                  </a:lnTo>
                  <a:lnTo>
                    <a:pt x="40572" y="1193330"/>
                  </a:lnTo>
                  <a:lnTo>
                    <a:pt x="28367" y="1155326"/>
                  </a:lnTo>
                  <a:lnTo>
                    <a:pt x="18278" y="1116761"/>
                  </a:lnTo>
                  <a:lnTo>
                    <a:pt x="10350" y="1077668"/>
                  </a:lnTo>
                  <a:lnTo>
                    <a:pt x="4630" y="1038080"/>
                  </a:lnTo>
                  <a:lnTo>
                    <a:pt x="1165" y="998031"/>
                  </a:lnTo>
                  <a:lnTo>
                    <a:pt x="0" y="957554"/>
                  </a:lnTo>
                  <a:close/>
                </a:path>
              </a:pathLst>
            </a:custGeom>
            <a:ln w="27940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86469" y="3049270"/>
              <a:ext cx="2504439" cy="201929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586469" y="3049263"/>
              <a:ext cx="2504440" cy="2019300"/>
            </a:xfrm>
            <a:custGeom>
              <a:avLst/>
              <a:gdLst/>
              <a:ahLst/>
              <a:cxnLst/>
              <a:rect l="l" t="t" r="r" b="b"/>
              <a:pathLst>
                <a:path w="2504440" h="2019300">
                  <a:moveTo>
                    <a:pt x="0" y="1009650"/>
                  </a:moveTo>
                  <a:lnTo>
                    <a:pt x="1098" y="966967"/>
                  </a:lnTo>
                  <a:lnTo>
                    <a:pt x="4364" y="924736"/>
                  </a:lnTo>
                  <a:lnTo>
                    <a:pt x="9755" y="882993"/>
                  </a:lnTo>
                  <a:lnTo>
                    <a:pt x="17227" y="841771"/>
                  </a:lnTo>
                  <a:lnTo>
                    <a:pt x="26736" y="801106"/>
                  </a:lnTo>
                  <a:lnTo>
                    <a:pt x="38240" y="761033"/>
                  </a:lnTo>
                  <a:lnTo>
                    <a:pt x="51694" y="721587"/>
                  </a:lnTo>
                  <a:lnTo>
                    <a:pt x="67056" y="682803"/>
                  </a:lnTo>
                  <a:lnTo>
                    <a:pt x="84281" y="644717"/>
                  </a:lnTo>
                  <a:lnTo>
                    <a:pt x="103326" y="607362"/>
                  </a:lnTo>
                  <a:lnTo>
                    <a:pt x="124149" y="570774"/>
                  </a:lnTo>
                  <a:lnTo>
                    <a:pt x="146705" y="534989"/>
                  </a:lnTo>
                  <a:lnTo>
                    <a:pt x="170951" y="500041"/>
                  </a:lnTo>
                  <a:lnTo>
                    <a:pt x="196843" y="465965"/>
                  </a:lnTo>
                  <a:lnTo>
                    <a:pt x="224339" y="432796"/>
                  </a:lnTo>
                  <a:lnTo>
                    <a:pt x="253395" y="400570"/>
                  </a:lnTo>
                  <a:lnTo>
                    <a:pt x="283966" y="369320"/>
                  </a:lnTo>
                  <a:lnTo>
                    <a:pt x="316011" y="339084"/>
                  </a:lnTo>
                  <a:lnTo>
                    <a:pt x="349484" y="309894"/>
                  </a:lnTo>
                  <a:lnTo>
                    <a:pt x="384344" y="281787"/>
                  </a:lnTo>
                  <a:lnTo>
                    <a:pt x="420546" y="254797"/>
                  </a:lnTo>
                  <a:lnTo>
                    <a:pt x="458047" y="228960"/>
                  </a:lnTo>
                  <a:lnTo>
                    <a:pt x="496804" y="204311"/>
                  </a:lnTo>
                  <a:lnTo>
                    <a:pt x="536773" y="180883"/>
                  </a:lnTo>
                  <a:lnTo>
                    <a:pt x="577911" y="158714"/>
                  </a:lnTo>
                  <a:lnTo>
                    <a:pt x="620173" y="137837"/>
                  </a:lnTo>
                  <a:lnTo>
                    <a:pt x="663518" y="118287"/>
                  </a:lnTo>
                  <a:lnTo>
                    <a:pt x="707901" y="100101"/>
                  </a:lnTo>
                  <a:lnTo>
                    <a:pt x="753279" y="83312"/>
                  </a:lnTo>
                  <a:lnTo>
                    <a:pt x="799608" y="67955"/>
                  </a:lnTo>
                  <a:lnTo>
                    <a:pt x="846845" y="54067"/>
                  </a:lnTo>
                  <a:lnTo>
                    <a:pt x="894947" y="41681"/>
                  </a:lnTo>
                  <a:lnTo>
                    <a:pt x="943870" y="30833"/>
                  </a:lnTo>
                  <a:lnTo>
                    <a:pt x="993571" y="21557"/>
                  </a:lnTo>
                  <a:lnTo>
                    <a:pt x="1044006" y="13890"/>
                  </a:lnTo>
                  <a:lnTo>
                    <a:pt x="1095132" y="7865"/>
                  </a:lnTo>
                  <a:lnTo>
                    <a:pt x="1146905" y="3519"/>
                  </a:lnTo>
                  <a:lnTo>
                    <a:pt x="1199282" y="885"/>
                  </a:lnTo>
                  <a:lnTo>
                    <a:pt x="1252220" y="0"/>
                  </a:lnTo>
                  <a:lnTo>
                    <a:pt x="1305157" y="885"/>
                  </a:lnTo>
                  <a:lnTo>
                    <a:pt x="1357534" y="3519"/>
                  </a:lnTo>
                  <a:lnTo>
                    <a:pt x="1409307" y="7865"/>
                  </a:lnTo>
                  <a:lnTo>
                    <a:pt x="1460433" y="13890"/>
                  </a:lnTo>
                  <a:lnTo>
                    <a:pt x="1510868" y="21557"/>
                  </a:lnTo>
                  <a:lnTo>
                    <a:pt x="1560569" y="30833"/>
                  </a:lnTo>
                  <a:lnTo>
                    <a:pt x="1609492" y="41681"/>
                  </a:lnTo>
                  <a:lnTo>
                    <a:pt x="1657594" y="54067"/>
                  </a:lnTo>
                  <a:lnTo>
                    <a:pt x="1704831" y="67955"/>
                  </a:lnTo>
                  <a:lnTo>
                    <a:pt x="1751160" y="83312"/>
                  </a:lnTo>
                  <a:lnTo>
                    <a:pt x="1796538" y="100101"/>
                  </a:lnTo>
                  <a:lnTo>
                    <a:pt x="1840921" y="118287"/>
                  </a:lnTo>
                  <a:lnTo>
                    <a:pt x="1884266" y="137837"/>
                  </a:lnTo>
                  <a:lnTo>
                    <a:pt x="1926528" y="158714"/>
                  </a:lnTo>
                  <a:lnTo>
                    <a:pt x="1967666" y="180883"/>
                  </a:lnTo>
                  <a:lnTo>
                    <a:pt x="2007635" y="204311"/>
                  </a:lnTo>
                  <a:lnTo>
                    <a:pt x="2046392" y="228960"/>
                  </a:lnTo>
                  <a:lnTo>
                    <a:pt x="2083893" y="254797"/>
                  </a:lnTo>
                  <a:lnTo>
                    <a:pt x="2120095" y="281787"/>
                  </a:lnTo>
                  <a:lnTo>
                    <a:pt x="2154955" y="309894"/>
                  </a:lnTo>
                  <a:lnTo>
                    <a:pt x="2188428" y="339084"/>
                  </a:lnTo>
                  <a:lnTo>
                    <a:pt x="2220473" y="369320"/>
                  </a:lnTo>
                  <a:lnTo>
                    <a:pt x="2251044" y="400570"/>
                  </a:lnTo>
                  <a:lnTo>
                    <a:pt x="2280100" y="432796"/>
                  </a:lnTo>
                  <a:lnTo>
                    <a:pt x="2307596" y="465965"/>
                  </a:lnTo>
                  <a:lnTo>
                    <a:pt x="2333488" y="500041"/>
                  </a:lnTo>
                  <a:lnTo>
                    <a:pt x="2357734" y="534989"/>
                  </a:lnTo>
                  <a:lnTo>
                    <a:pt x="2380290" y="570774"/>
                  </a:lnTo>
                  <a:lnTo>
                    <a:pt x="2401113" y="607362"/>
                  </a:lnTo>
                  <a:lnTo>
                    <a:pt x="2420158" y="644717"/>
                  </a:lnTo>
                  <a:lnTo>
                    <a:pt x="2437383" y="682803"/>
                  </a:lnTo>
                  <a:lnTo>
                    <a:pt x="2452745" y="721587"/>
                  </a:lnTo>
                  <a:lnTo>
                    <a:pt x="2466199" y="761033"/>
                  </a:lnTo>
                  <a:lnTo>
                    <a:pt x="2477703" y="801106"/>
                  </a:lnTo>
                  <a:lnTo>
                    <a:pt x="2487212" y="841771"/>
                  </a:lnTo>
                  <a:lnTo>
                    <a:pt x="2494684" y="882993"/>
                  </a:lnTo>
                  <a:lnTo>
                    <a:pt x="2500075" y="924736"/>
                  </a:lnTo>
                  <a:lnTo>
                    <a:pt x="2503341" y="966967"/>
                  </a:lnTo>
                  <a:lnTo>
                    <a:pt x="2504439" y="1009650"/>
                  </a:lnTo>
                  <a:lnTo>
                    <a:pt x="2503341" y="1052332"/>
                  </a:lnTo>
                  <a:lnTo>
                    <a:pt x="2500075" y="1094563"/>
                  </a:lnTo>
                  <a:lnTo>
                    <a:pt x="2494684" y="1136307"/>
                  </a:lnTo>
                  <a:lnTo>
                    <a:pt x="2487212" y="1177530"/>
                  </a:lnTo>
                  <a:lnTo>
                    <a:pt x="2477703" y="1218195"/>
                  </a:lnTo>
                  <a:lnTo>
                    <a:pt x="2466199" y="1258268"/>
                  </a:lnTo>
                  <a:lnTo>
                    <a:pt x="2452745" y="1297714"/>
                  </a:lnTo>
                  <a:lnTo>
                    <a:pt x="2437383" y="1336498"/>
                  </a:lnTo>
                  <a:lnTo>
                    <a:pt x="2420158" y="1374585"/>
                  </a:lnTo>
                  <a:lnTo>
                    <a:pt x="2401113" y="1411940"/>
                  </a:lnTo>
                  <a:lnTo>
                    <a:pt x="2380290" y="1448527"/>
                  </a:lnTo>
                  <a:lnTo>
                    <a:pt x="2357734" y="1484313"/>
                  </a:lnTo>
                  <a:lnTo>
                    <a:pt x="2333488" y="1519261"/>
                  </a:lnTo>
                  <a:lnTo>
                    <a:pt x="2307596" y="1553337"/>
                  </a:lnTo>
                  <a:lnTo>
                    <a:pt x="2280100" y="1586506"/>
                  </a:lnTo>
                  <a:lnTo>
                    <a:pt x="2251044" y="1618732"/>
                  </a:lnTo>
                  <a:lnTo>
                    <a:pt x="2220473" y="1649981"/>
                  </a:lnTo>
                  <a:lnTo>
                    <a:pt x="2188428" y="1680218"/>
                  </a:lnTo>
                  <a:lnTo>
                    <a:pt x="2154955" y="1709407"/>
                  </a:lnTo>
                  <a:lnTo>
                    <a:pt x="2120095" y="1737514"/>
                  </a:lnTo>
                  <a:lnTo>
                    <a:pt x="2083893" y="1764504"/>
                  </a:lnTo>
                  <a:lnTo>
                    <a:pt x="2046392" y="1790341"/>
                  </a:lnTo>
                  <a:lnTo>
                    <a:pt x="2007635" y="1814990"/>
                  </a:lnTo>
                  <a:lnTo>
                    <a:pt x="1967666" y="1838417"/>
                  </a:lnTo>
                  <a:lnTo>
                    <a:pt x="1926528" y="1860587"/>
                  </a:lnTo>
                  <a:lnTo>
                    <a:pt x="1884266" y="1881464"/>
                  </a:lnTo>
                  <a:lnTo>
                    <a:pt x="1840921" y="1901013"/>
                  </a:lnTo>
                  <a:lnTo>
                    <a:pt x="1796538" y="1919199"/>
                  </a:lnTo>
                  <a:lnTo>
                    <a:pt x="1751160" y="1935988"/>
                  </a:lnTo>
                  <a:lnTo>
                    <a:pt x="1704831" y="1951345"/>
                  </a:lnTo>
                  <a:lnTo>
                    <a:pt x="1657594" y="1965233"/>
                  </a:lnTo>
                  <a:lnTo>
                    <a:pt x="1609492" y="1977619"/>
                  </a:lnTo>
                  <a:lnTo>
                    <a:pt x="1560569" y="1988467"/>
                  </a:lnTo>
                  <a:lnTo>
                    <a:pt x="1510868" y="1997742"/>
                  </a:lnTo>
                  <a:lnTo>
                    <a:pt x="1460433" y="2005409"/>
                  </a:lnTo>
                  <a:lnTo>
                    <a:pt x="1409307" y="2011434"/>
                  </a:lnTo>
                  <a:lnTo>
                    <a:pt x="1357534" y="2015780"/>
                  </a:lnTo>
                  <a:lnTo>
                    <a:pt x="1305157" y="2018414"/>
                  </a:lnTo>
                  <a:lnTo>
                    <a:pt x="1252220" y="2019300"/>
                  </a:lnTo>
                  <a:lnTo>
                    <a:pt x="1199282" y="2018414"/>
                  </a:lnTo>
                  <a:lnTo>
                    <a:pt x="1146905" y="2015780"/>
                  </a:lnTo>
                  <a:lnTo>
                    <a:pt x="1095132" y="2011434"/>
                  </a:lnTo>
                  <a:lnTo>
                    <a:pt x="1044006" y="2005409"/>
                  </a:lnTo>
                  <a:lnTo>
                    <a:pt x="993571" y="1997742"/>
                  </a:lnTo>
                  <a:lnTo>
                    <a:pt x="943870" y="1988467"/>
                  </a:lnTo>
                  <a:lnTo>
                    <a:pt x="894947" y="1977619"/>
                  </a:lnTo>
                  <a:lnTo>
                    <a:pt x="846845" y="1965233"/>
                  </a:lnTo>
                  <a:lnTo>
                    <a:pt x="799608" y="1951345"/>
                  </a:lnTo>
                  <a:lnTo>
                    <a:pt x="753279" y="1935988"/>
                  </a:lnTo>
                  <a:lnTo>
                    <a:pt x="707901" y="1919199"/>
                  </a:lnTo>
                  <a:lnTo>
                    <a:pt x="663518" y="1901013"/>
                  </a:lnTo>
                  <a:lnTo>
                    <a:pt x="620173" y="1881464"/>
                  </a:lnTo>
                  <a:lnTo>
                    <a:pt x="577911" y="1860587"/>
                  </a:lnTo>
                  <a:lnTo>
                    <a:pt x="536773" y="1838417"/>
                  </a:lnTo>
                  <a:lnTo>
                    <a:pt x="496804" y="1814990"/>
                  </a:lnTo>
                  <a:lnTo>
                    <a:pt x="458047" y="1790341"/>
                  </a:lnTo>
                  <a:lnTo>
                    <a:pt x="420546" y="1764504"/>
                  </a:lnTo>
                  <a:lnTo>
                    <a:pt x="384344" y="1737514"/>
                  </a:lnTo>
                  <a:lnTo>
                    <a:pt x="349484" y="1709407"/>
                  </a:lnTo>
                  <a:lnTo>
                    <a:pt x="316011" y="1680218"/>
                  </a:lnTo>
                  <a:lnTo>
                    <a:pt x="283966" y="1649981"/>
                  </a:lnTo>
                  <a:lnTo>
                    <a:pt x="253395" y="1618732"/>
                  </a:lnTo>
                  <a:lnTo>
                    <a:pt x="224339" y="1586506"/>
                  </a:lnTo>
                  <a:lnTo>
                    <a:pt x="196843" y="1553337"/>
                  </a:lnTo>
                  <a:lnTo>
                    <a:pt x="170951" y="1519261"/>
                  </a:lnTo>
                  <a:lnTo>
                    <a:pt x="146705" y="1484313"/>
                  </a:lnTo>
                  <a:lnTo>
                    <a:pt x="124149" y="1448527"/>
                  </a:lnTo>
                  <a:lnTo>
                    <a:pt x="103326" y="1411940"/>
                  </a:lnTo>
                  <a:lnTo>
                    <a:pt x="84281" y="1374585"/>
                  </a:lnTo>
                  <a:lnTo>
                    <a:pt x="67056" y="1336498"/>
                  </a:lnTo>
                  <a:lnTo>
                    <a:pt x="51694" y="1297714"/>
                  </a:lnTo>
                  <a:lnTo>
                    <a:pt x="38240" y="1258268"/>
                  </a:lnTo>
                  <a:lnTo>
                    <a:pt x="26736" y="1218195"/>
                  </a:lnTo>
                  <a:lnTo>
                    <a:pt x="17227" y="1177530"/>
                  </a:lnTo>
                  <a:lnTo>
                    <a:pt x="9755" y="1136307"/>
                  </a:lnTo>
                  <a:lnTo>
                    <a:pt x="4364" y="1094563"/>
                  </a:lnTo>
                  <a:lnTo>
                    <a:pt x="1098" y="1052332"/>
                  </a:lnTo>
                  <a:lnTo>
                    <a:pt x="0" y="1009650"/>
                  </a:lnTo>
                  <a:close/>
                </a:path>
              </a:pathLst>
            </a:custGeom>
            <a:ln w="27940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8459" y="124460"/>
              <a:ext cx="2679954" cy="19763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1799" y="157480"/>
              <a:ext cx="2575572" cy="187199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31799" y="157480"/>
              <a:ext cx="2576195" cy="1872614"/>
            </a:xfrm>
            <a:custGeom>
              <a:avLst/>
              <a:gdLst/>
              <a:ahLst/>
              <a:cxnLst/>
              <a:rect l="l" t="t" r="r" b="b"/>
              <a:pathLst>
                <a:path w="2576195" h="1872614">
                  <a:moveTo>
                    <a:pt x="2575572" y="935983"/>
                  </a:moveTo>
                  <a:lnTo>
                    <a:pt x="2055888" y="1070349"/>
                  </a:lnTo>
                  <a:lnTo>
                    <a:pt x="2055888" y="801617"/>
                  </a:lnTo>
                  <a:lnTo>
                    <a:pt x="2575572" y="935983"/>
                  </a:lnTo>
                  <a:close/>
                </a:path>
                <a:path w="2576195" h="1872614">
                  <a:moveTo>
                    <a:pt x="2198243" y="274066"/>
                  </a:moveTo>
                  <a:lnTo>
                    <a:pt x="1961502" y="636270"/>
                  </a:lnTo>
                  <a:lnTo>
                    <a:pt x="1700288" y="446265"/>
                  </a:lnTo>
                  <a:lnTo>
                    <a:pt x="2198243" y="274066"/>
                  </a:lnTo>
                  <a:close/>
                </a:path>
                <a:path w="2576195" h="1872614">
                  <a:moveTo>
                    <a:pt x="1287786" y="0"/>
                  </a:moveTo>
                  <a:lnTo>
                    <a:pt x="1472552" y="377704"/>
                  </a:lnTo>
                  <a:lnTo>
                    <a:pt x="1102988" y="377704"/>
                  </a:lnTo>
                  <a:lnTo>
                    <a:pt x="1287786" y="0"/>
                  </a:lnTo>
                  <a:close/>
                </a:path>
                <a:path w="2576195" h="1872614">
                  <a:moveTo>
                    <a:pt x="377158" y="274066"/>
                  </a:moveTo>
                  <a:lnTo>
                    <a:pt x="875284" y="446265"/>
                  </a:lnTo>
                  <a:lnTo>
                    <a:pt x="613987" y="636270"/>
                  </a:lnTo>
                  <a:lnTo>
                    <a:pt x="377158" y="274066"/>
                  </a:lnTo>
                  <a:close/>
                </a:path>
                <a:path w="2576195" h="1872614">
                  <a:moveTo>
                    <a:pt x="0" y="935983"/>
                  </a:moveTo>
                  <a:lnTo>
                    <a:pt x="519684" y="801617"/>
                  </a:lnTo>
                  <a:lnTo>
                    <a:pt x="519684" y="1070349"/>
                  </a:lnTo>
                  <a:lnTo>
                    <a:pt x="0" y="935983"/>
                  </a:lnTo>
                  <a:close/>
                </a:path>
                <a:path w="2576195" h="1872614">
                  <a:moveTo>
                    <a:pt x="377158" y="1597799"/>
                  </a:moveTo>
                  <a:lnTo>
                    <a:pt x="613987" y="1235697"/>
                  </a:lnTo>
                  <a:lnTo>
                    <a:pt x="875284" y="1425702"/>
                  </a:lnTo>
                  <a:lnTo>
                    <a:pt x="377158" y="1597799"/>
                  </a:lnTo>
                  <a:close/>
                </a:path>
                <a:path w="2576195" h="1872614">
                  <a:moveTo>
                    <a:pt x="1287786" y="1871992"/>
                  </a:moveTo>
                  <a:lnTo>
                    <a:pt x="1102988" y="1494288"/>
                  </a:lnTo>
                  <a:lnTo>
                    <a:pt x="1472552" y="1494288"/>
                  </a:lnTo>
                  <a:lnTo>
                    <a:pt x="1287786" y="1871992"/>
                  </a:lnTo>
                  <a:close/>
                </a:path>
                <a:path w="2576195" h="1872614">
                  <a:moveTo>
                    <a:pt x="2198243" y="1597799"/>
                  </a:moveTo>
                  <a:lnTo>
                    <a:pt x="1700288" y="1425702"/>
                  </a:lnTo>
                  <a:lnTo>
                    <a:pt x="1961502" y="1235697"/>
                  </a:lnTo>
                  <a:lnTo>
                    <a:pt x="2198243" y="1597799"/>
                  </a:lnTo>
                  <a:close/>
                </a:path>
                <a:path w="2576195" h="1872614">
                  <a:moveTo>
                    <a:pt x="643877" y="935983"/>
                  </a:moveTo>
                  <a:lnTo>
                    <a:pt x="646240" y="895607"/>
                  </a:lnTo>
                  <a:lnTo>
                    <a:pt x="653203" y="856183"/>
                  </a:lnTo>
                  <a:lnTo>
                    <a:pt x="664570" y="817854"/>
                  </a:lnTo>
                  <a:lnTo>
                    <a:pt x="680149" y="780758"/>
                  </a:lnTo>
                  <a:lnTo>
                    <a:pt x="699747" y="745037"/>
                  </a:lnTo>
                  <a:lnTo>
                    <a:pt x="723170" y="710832"/>
                  </a:lnTo>
                  <a:lnTo>
                    <a:pt x="750224" y="678282"/>
                  </a:lnTo>
                  <a:lnTo>
                    <a:pt x="780717" y="647529"/>
                  </a:lnTo>
                  <a:lnTo>
                    <a:pt x="814456" y="618712"/>
                  </a:lnTo>
                  <a:lnTo>
                    <a:pt x="851246" y="591973"/>
                  </a:lnTo>
                  <a:lnTo>
                    <a:pt x="890894" y="567452"/>
                  </a:lnTo>
                  <a:lnTo>
                    <a:pt x="933208" y="545289"/>
                  </a:lnTo>
                  <a:lnTo>
                    <a:pt x="977993" y="525626"/>
                  </a:lnTo>
                  <a:lnTo>
                    <a:pt x="1025057" y="508602"/>
                  </a:lnTo>
                  <a:lnTo>
                    <a:pt x="1074206" y="494358"/>
                  </a:lnTo>
                  <a:lnTo>
                    <a:pt x="1125247" y="483035"/>
                  </a:lnTo>
                  <a:lnTo>
                    <a:pt x="1177986" y="474773"/>
                  </a:lnTo>
                  <a:lnTo>
                    <a:pt x="1232230" y="469712"/>
                  </a:lnTo>
                  <a:lnTo>
                    <a:pt x="1287786" y="467995"/>
                  </a:lnTo>
                  <a:lnTo>
                    <a:pt x="1343342" y="469712"/>
                  </a:lnTo>
                  <a:lnTo>
                    <a:pt x="1397585" y="474773"/>
                  </a:lnTo>
                  <a:lnTo>
                    <a:pt x="1450323" y="483035"/>
                  </a:lnTo>
                  <a:lnTo>
                    <a:pt x="1501362" y="494358"/>
                  </a:lnTo>
                  <a:lnTo>
                    <a:pt x="1550509" y="508602"/>
                  </a:lnTo>
                  <a:lnTo>
                    <a:pt x="1597571" y="525626"/>
                  </a:lnTo>
                  <a:lnTo>
                    <a:pt x="1642354" y="545289"/>
                  </a:lnTo>
                  <a:lnTo>
                    <a:pt x="1684665" y="567452"/>
                  </a:lnTo>
                  <a:lnTo>
                    <a:pt x="1724311" y="591973"/>
                  </a:lnTo>
                  <a:lnTo>
                    <a:pt x="1761099" y="618712"/>
                  </a:lnTo>
                  <a:lnTo>
                    <a:pt x="1794835" y="647529"/>
                  </a:lnTo>
                  <a:lnTo>
                    <a:pt x="1825325" y="678282"/>
                  </a:lnTo>
                  <a:lnTo>
                    <a:pt x="1852378" y="710832"/>
                  </a:lnTo>
                  <a:lnTo>
                    <a:pt x="1875798" y="745037"/>
                  </a:lnTo>
                  <a:lnTo>
                    <a:pt x="1895394" y="780758"/>
                  </a:lnTo>
                  <a:lnTo>
                    <a:pt x="1910972" y="817854"/>
                  </a:lnTo>
                  <a:lnTo>
                    <a:pt x="1922338" y="856183"/>
                  </a:lnTo>
                  <a:lnTo>
                    <a:pt x="1929300" y="895607"/>
                  </a:lnTo>
                  <a:lnTo>
                    <a:pt x="1931663" y="935983"/>
                  </a:lnTo>
                  <a:lnTo>
                    <a:pt x="1929300" y="976360"/>
                  </a:lnTo>
                  <a:lnTo>
                    <a:pt x="1922338" y="1015783"/>
                  </a:lnTo>
                  <a:lnTo>
                    <a:pt x="1910972" y="1054113"/>
                  </a:lnTo>
                  <a:lnTo>
                    <a:pt x="1895394" y="1091208"/>
                  </a:lnTo>
                  <a:lnTo>
                    <a:pt x="1875798" y="1126929"/>
                  </a:lnTo>
                  <a:lnTo>
                    <a:pt x="1852378" y="1161134"/>
                  </a:lnTo>
                  <a:lnTo>
                    <a:pt x="1825325" y="1193684"/>
                  </a:lnTo>
                  <a:lnTo>
                    <a:pt x="1794835" y="1224437"/>
                  </a:lnTo>
                  <a:lnTo>
                    <a:pt x="1761099" y="1253254"/>
                  </a:lnTo>
                  <a:lnTo>
                    <a:pt x="1724311" y="1279993"/>
                  </a:lnTo>
                  <a:lnTo>
                    <a:pt x="1684665" y="1304514"/>
                  </a:lnTo>
                  <a:lnTo>
                    <a:pt x="1642354" y="1326677"/>
                  </a:lnTo>
                  <a:lnTo>
                    <a:pt x="1597571" y="1346340"/>
                  </a:lnTo>
                  <a:lnTo>
                    <a:pt x="1550509" y="1363364"/>
                  </a:lnTo>
                  <a:lnTo>
                    <a:pt x="1501362" y="1377608"/>
                  </a:lnTo>
                  <a:lnTo>
                    <a:pt x="1450323" y="1388932"/>
                  </a:lnTo>
                  <a:lnTo>
                    <a:pt x="1397585" y="1397194"/>
                  </a:lnTo>
                  <a:lnTo>
                    <a:pt x="1343342" y="1402254"/>
                  </a:lnTo>
                  <a:lnTo>
                    <a:pt x="1287786" y="1403972"/>
                  </a:lnTo>
                  <a:lnTo>
                    <a:pt x="1232230" y="1402254"/>
                  </a:lnTo>
                  <a:lnTo>
                    <a:pt x="1177986" y="1397194"/>
                  </a:lnTo>
                  <a:lnTo>
                    <a:pt x="1125247" y="1388932"/>
                  </a:lnTo>
                  <a:lnTo>
                    <a:pt x="1074206" y="1377608"/>
                  </a:lnTo>
                  <a:lnTo>
                    <a:pt x="1025057" y="1363364"/>
                  </a:lnTo>
                  <a:lnTo>
                    <a:pt x="977993" y="1346340"/>
                  </a:lnTo>
                  <a:lnTo>
                    <a:pt x="933208" y="1326677"/>
                  </a:lnTo>
                  <a:lnTo>
                    <a:pt x="890894" y="1304514"/>
                  </a:lnTo>
                  <a:lnTo>
                    <a:pt x="851246" y="1279993"/>
                  </a:lnTo>
                  <a:lnTo>
                    <a:pt x="814456" y="1253254"/>
                  </a:lnTo>
                  <a:lnTo>
                    <a:pt x="780717" y="1224437"/>
                  </a:lnTo>
                  <a:lnTo>
                    <a:pt x="750224" y="1193684"/>
                  </a:lnTo>
                  <a:lnTo>
                    <a:pt x="723170" y="1161134"/>
                  </a:lnTo>
                  <a:lnTo>
                    <a:pt x="699747" y="1126929"/>
                  </a:lnTo>
                  <a:lnTo>
                    <a:pt x="680149" y="1091208"/>
                  </a:lnTo>
                  <a:lnTo>
                    <a:pt x="664570" y="1054113"/>
                  </a:lnTo>
                  <a:lnTo>
                    <a:pt x="653203" y="1015783"/>
                  </a:lnTo>
                  <a:lnTo>
                    <a:pt x="646240" y="976360"/>
                  </a:lnTo>
                  <a:lnTo>
                    <a:pt x="643877" y="935983"/>
                  </a:lnTo>
                  <a:close/>
                </a:path>
              </a:pathLst>
            </a:custGeom>
            <a:ln w="20320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122684" y="784225"/>
            <a:ext cx="119316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45720" algn="just">
              <a:lnSpc>
                <a:spcPct val="100800"/>
              </a:lnSpc>
              <a:spcBef>
                <a:spcPts val="85"/>
              </a:spcBef>
            </a:pPr>
            <a:r>
              <a:rPr sz="1200" b="1" spc="-10" dirty="0">
                <a:latin typeface="Calibri"/>
                <a:cs typeface="Calibri"/>
              </a:rPr>
              <a:t>Направления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по </a:t>
            </a:r>
            <a:r>
              <a:rPr sz="1200" b="1" spc="-10" dirty="0">
                <a:latin typeface="Calibri"/>
                <a:cs typeface="Calibri"/>
              </a:rPr>
              <a:t>формированию предпосылок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ЕНГ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38480" y="1351280"/>
            <a:ext cx="3198495" cy="1981835"/>
            <a:chOff x="538480" y="1351280"/>
            <a:chExt cx="3198495" cy="1981835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8480" y="1351280"/>
              <a:ext cx="3198113" cy="198145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28425" y="1850377"/>
              <a:ext cx="1608449" cy="11553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13100" y="3825214"/>
            <a:ext cx="6376670" cy="2940685"/>
            <a:chOff x="3213100" y="3825214"/>
            <a:chExt cx="6376670" cy="2940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60160" y="3825214"/>
              <a:ext cx="3229610" cy="28994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83679" y="4048759"/>
              <a:ext cx="2595879" cy="22656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69709" y="4034781"/>
              <a:ext cx="2623820" cy="2294255"/>
            </a:xfrm>
            <a:custGeom>
              <a:avLst/>
              <a:gdLst/>
              <a:ahLst/>
              <a:cxnLst/>
              <a:rect l="l" t="t" r="r" b="b"/>
              <a:pathLst>
                <a:path w="2623820" h="2294254">
                  <a:moveTo>
                    <a:pt x="0" y="2293639"/>
                  </a:moveTo>
                  <a:lnTo>
                    <a:pt x="2623813" y="2293639"/>
                  </a:lnTo>
                  <a:lnTo>
                    <a:pt x="2623813" y="0"/>
                  </a:lnTo>
                  <a:lnTo>
                    <a:pt x="0" y="0"/>
                  </a:lnTo>
                  <a:lnTo>
                    <a:pt x="0" y="2293639"/>
                  </a:lnTo>
                  <a:close/>
                </a:path>
              </a:pathLst>
            </a:custGeom>
            <a:ln w="27940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3100" y="3964939"/>
              <a:ext cx="3521709" cy="28003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36620" y="4188459"/>
              <a:ext cx="2887979" cy="21666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422650" y="4174477"/>
              <a:ext cx="2915920" cy="2195195"/>
            </a:xfrm>
            <a:custGeom>
              <a:avLst/>
              <a:gdLst/>
              <a:ahLst/>
              <a:cxnLst/>
              <a:rect l="l" t="t" r="r" b="b"/>
              <a:pathLst>
                <a:path w="2915920" h="2195195">
                  <a:moveTo>
                    <a:pt x="0" y="2194572"/>
                  </a:moveTo>
                  <a:lnTo>
                    <a:pt x="2915913" y="2194572"/>
                  </a:lnTo>
                  <a:lnTo>
                    <a:pt x="2915913" y="0"/>
                  </a:lnTo>
                  <a:lnTo>
                    <a:pt x="0" y="0"/>
                  </a:lnTo>
                  <a:lnTo>
                    <a:pt x="0" y="2194572"/>
                  </a:lnTo>
                  <a:close/>
                </a:path>
              </a:pathLst>
            </a:custGeom>
            <a:ln w="27939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0116819" y="182879"/>
            <a:ext cx="1801495" cy="1710055"/>
            <a:chOff x="10116819" y="182879"/>
            <a:chExt cx="1801495" cy="171005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16819" y="182879"/>
              <a:ext cx="1801114" cy="17096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20019" y="325119"/>
              <a:ext cx="1427479" cy="148081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684523" y="837184"/>
            <a:ext cx="6807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Содружество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творческих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педагогов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41300" y="2491727"/>
            <a:ext cx="3463290" cy="4085590"/>
            <a:chOff x="241300" y="2491727"/>
            <a:chExt cx="3463290" cy="408559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1300" y="2491727"/>
              <a:ext cx="3463290" cy="408559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4820" y="2715259"/>
              <a:ext cx="2829560" cy="345186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0850" y="2701277"/>
              <a:ext cx="2857500" cy="3479800"/>
            </a:xfrm>
            <a:custGeom>
              <a:avLst/>
              <a:gdLst/>
              <a:ahLst/>
              <a:cxnLst/>
              <a:rect l="l" t="t" r="r" b="b"/>
              <a:pathLst>
                <a:path w="2857500" h="3479800">
                  <a:moveTo>
                    <a:pt x="0" y="3479800"/>
                  </a:moveTo>
                  <a:lnTo>
                    <a:pt x="2857500" y="3479800"/>
                  </a:lnTo>
                  <a:lnTo>
                    <a:pt x="2857500" y="0"/>
                  </a:lnTo>
                  <a:lnTo>
                    <a:pt x="0" y="0"/>
                  </a:lnTo>
                  <a:lnTo>
                    <a:pt x="0" y="3479800"/>
                  </a:lnTo>
                  <a:close/>
                </a:path>
              </a:pathLst>
            </a:custGeom>
            <a:ln w="27940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9900" y="2606027"/>
              <a:ext cx="2425954" cy="90450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004242" y="2801048"/>
            <a:ext cx="118999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«Огородик»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на</a:t>
            </a:r>
            <a:endParaRPr sz="1400">
              <a:latin typeface="Calibri"/>
              <a:cs typeface="Calibri"/>
            </a:endParaRPr>
          </a:p>
          <a:p>
            <a:pPr marL="78740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latin typeface="Calibri"/>
                <a:cs typeface="Calibri"/>
              </a:rPr>
              <a:t>подоконнике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233420" y="1833879"/>
            <a:ext cx="8853805" cy="4932045"/>
            <a:chOff x="3233420" y="1833879"/>
            <a:chExt cx="8853805" cy="4932045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33420" y="1833879"/>
              <a:ext cx="3234689" cy="251091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56940" y="2057399"/>
              <a:ext cx="2600960" cy="187706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442963" y="2043436"/>
              <a:ext cx="2628900" cy="1905000"/>
            </a:xfrm>
            <a:custGeom>
              <a:avLst/>
              <a:gdLst/>
              <a:ahLst/>
              <a:cxnLst/>
              <a:rect l="l" t="t" r="r" b="b"/>
              <a:pathLst>
                <a:path w="2628900" h="1905000">
                  <a:moveTo>
                    <a:pt x="0" y="1905000"/>
                  </a:moveTo>
                  <a:lnTo>
                    <a:pt x="2628900" y="1905000"/>
                  </a:lnTo>
                  <a:lnTo>
                    <a:pt x="2628900" y="0"/>
                  </a:lnTo>
                  <a:lnTo>
                    <a:pt x="0" y="0"/>
                  </a:lnTo>
                  <a:lnTo>
                    <a:pt x="0" y="1905000"/>
                  </a:lnTo>
                  <a:close/>
                </a:path>
              </a:pathLst>
            </a:custGeom>
            <a:ln w="27940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97340" y="4338345"/>
              <a:ext cx="1934209" cy="23152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24593" y="4563541"/>
              <a:ext cx="1294892" cy="167829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408541" y="4547495"/>
              <a:ext cx="1327150" cy="1710689"/>
            </a:xfrm>
            <a:custGeom>
              <a:avLst/>
              <a:gdLst/>
              <a:ahLst/>
              <a:cxnLst/>
              <a:rect l="l" t="t" r="r" b="b"/>
              <a:pathLst>
                <a:path w="1327150" h="1710689">
                  <a:moveTo>
                    <a:pt x="0" y="147681"/>
                  </a:moveTo>
                  <a:lnTo>
                    <a:pt x="1121282" y="0"/>
                  </a:lnTo>
                  <a:lnTo>
                    <a:pt x="1327023" y="1562766"/>
                  </a:lnTo>
                  <a:lnTo>
                    <a:pt x="205739" y="1710380"/>
                  </a:lnTo>
                  <a:lnTo>
                    <a:pt x="0" y="147681"/>
                  </a:lnTo>
                  <a:close/>
                </a:path>
              </a:pathLst>
            </a:custGeom>
            <a:ln w="28575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30460" y="4335802"/>
              <a:ext cx="2056256" cy="242951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257409" y="4563516"/>
              <a:ext cx="1415414" cy="178995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240772" y="4546974"/>
              <a:ext cx="1449070" cy="1823085"/>
            </a:xfrm>
            <a:custGeom>
              <a:avLst/>
              <a:gdLst/>
              <a:ahLst/>
              <a:cxnLst/>
              <a:rect l="l" t="t" r="r" b="b"/>
              <a:pathLst>
                <a:path w="1449070" h="1823085">
                  <a:moveTo>
                    <a:pt x="289686" y="0"/>
                  </a:moveTo>
                  <a:lnTo>
                    <a:pt x="1448561" y="207911"/>
                  </a:lnTo>
                  <a:lnTo>
                    <a:pt x="1158875" y="1823067"/>
                  </a:lnTo>
                  <a:lnTo>
                    <a:pt x="0" y="1615205"/>
                  </a:lnTo>
                  <a:lnTo>
                    <a:pt x="289686" y="0"/>
                  </a:lnTo>
                  <a:close/>
                </a:path>
              </a:pathLst>
            </a:custGeom>
            <a:ln w="28575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86520" y="1973579"/>
              <a:ext cx="2909570" cy="217297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210040" y="2197099"/>
              <a:ext cx="2275840" cy="153923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196070" y="2183136"/>
              <a:ext cx="2303780" cy="1567815"/>
            </a:xfrm>
            <a:custGeom>
              <a:avLst/>
              <a:gdLst/>
              <a:ahLst/>
              <a:cxnLst/>
              <a:rect l="l" t="t" r="r" b="b"/>
              <a:pathLst>
                <a:path w="2303779" h="1567814">
                  <a:moveTo>
                    <a:pt x="0" y="1567186"/>
                  </a:moveTo>
                  <a:lnTo>
                    <a:pt x="2303786" y="1567186"/>
                  </a:lnTo>
                  <a:lnTo>
                    <a:pt x="2303786" y="0"/>
                  </a:lnTo>
                  <a:lnTo>
                    <a:pt x="0" y="0"/>
                  </a:lnTo>
                  <a:lnTo>
                    <a:pt x="0" y="1567186"/>
                  </a:lnTo>
                  <a:close/>
                </a:path>
              </a:pathLst>
            </a:custGeom>
            <a:ln w="27940">
              <a:solidFill>
                <a:srgbClr val="91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33460" y="3568687"/>
              <a:ext cx="3142233" cy="993406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9471279" y="3594036"/>
            <a:ext cx="12522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Материалы</a:t>
            </a:r>
            <a:r>
              <a:rPr sz="1400" b="1" spc="-80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для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209664" y="3808096"/>
            <a:ext cx="177546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экспериментирования </a:t>
            </a:r>
            <a:r>
              <a:rPr sz="1400" b="1" dirty="0">
                <a:latin typeface="Calibri"/>
                <a:cs typeface="Calibri"/>
              </a:rPr>
              <a:t>и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фиксации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его </a:t>
            </a:r>
            <a:r>
              <a:rPr sz="1400" b="1" spc="-10" dirty="0">
                <a:latin typeface="Calibri"/>
                <a:cs typeface="Calibri"/>
              </a:rPr>
              <a:t>результатов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5" name="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013959" y="3898887"/>
            <a:ext cx="2931414" cy="975626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5765152" y="4022153"/>
            <a:ext cx="12293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Изображения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0" dirty="0">
                <a:latin typeface="Calibri"/>
                <a:cs typeface="Calibri"/>
              </a:rPr>
              <a:t>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628007" y="4236088"/>
            <a:ext cx="15030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5080" indent="-381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макеты</a:t>
            </a:r>
            <a:r>
              <a:rPr sz="1400" b="1" spc="-8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объектов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50" dirty="0">
                <a:latin typeface="Calibri"/>
                <a:cs typeface="Calibri"/>
              </a:rPr>
              <a:t>и </a:t>
            </a:r>
            <a:r>
              <a:rPr sz="1400" b="1" dirty="0">
                <a:latin typeface="Calibri"/>
                <a:cs typeface="Calibri"/>
              </a:rPr>
              <a:t>явлений</a:t>
            </a:r>
            <a:r>
              <a:rPr sz="1400" b="1" spc="-6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природы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8" name="object 3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149080" y="1762747"/>
            <a:ext cx="2001774" cy="871486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9679926" y="1836661"/>
            <a:ext cx="8045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Картотека</a:t>
            </a:r>
            <a:endParaRPr sz="14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опытов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50" dirty="0">
                <a:latin typeface="Calibri"/>
                <a:cs typeface="Calibri"/>
              </a:rPr>
              <a:t>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578326" y="2263773"/>
            <a:ext cx="101091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наблюдений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1" name="object 4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308860" y="1658607"/>
            <a:ext cx="3358134" cy="942606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2897761" y="1765300"/>
            <a:ext cx="19500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9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Коллекции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объектов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50" dirty="0">
                <a:latin typeface="Calibri"/>
                <a:cs typeface="Calibri"/>
              </a:rPr>
              <a:t>и </a:t>
            </a:r>
            <a:r>
              <a:rPr sz="1400" b="1" spc="-10" dirty="0">
                <a:latin typeface="Calibri"/>
                <a:cs typeface="Calibri"/>
              </a:rPr>
              <a:t>предметов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окружающей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164586" y="2192263"/>
            <a:ext cx="1417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действительности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22579" y="81280"/>
            <a:ext cx="2680335" cy="1976755"/>
            <a:chOff x="322579" y="81280"/>
            <a:chExt cx="2680335" cy="1976755"/>
          </a:xfrm>
        </p:grpSpPr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2579" y="81280"/>
              <a:ext cx="2679954" cy="197637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5914" y="114300"/>
              <a:ext cx="2575571" cy="187198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75914" y="114300"/>
              <a:ext cx="2576195" cy="1872614"/>
            </a:xfrm>
            <a:custGeom>
              <a:avLst/>
              <a:gdLst/>
              <a:ahLst/>
              <a:cxnLst/>
              <a:rect l="l" t="t" r="r" b="b"/>
              <a:pathLst>
                <a:path w="2576195" h="1872614">
                  <a:moveTo>
                    <a:pt x="2575571" y="935977"/>
                  </a:moveTo>
                  <a:lnTo>
                    <a:pt x="2055887" y="1070349"/>
                  </a:lnTo>
                  <a:lnTo>
                    <a:pt x="2055887" y="801611"/>
                  </a:lnTo>
                  <a:lnTo>
                    <a:pt x="2575571" y="935977"/>
                  </a:lnTo>
                  <a:close/>
                </a:path>
                <a:path w="2576195" h="1872614">
                  <a:moveTo>
                    <a:pt x="2198241" y="274065"/>
                  </a:moveTo>
                  <a:lnTo>
                    <a:pt x="1961532" y="636263"/>
                  </a:lnTo>
                  <a:lnTo>
                    <a:pt x="1700287" y="446284"/>
                  </a:lnTo>
                  <a:lnTo>
                    <a:pt x="2198241" y="274065"/>
                  </a:lnTo>
                  <a:close/>
                </a:path>
                <a:path w="2576195" h="1872614">
                  <a:moveTo>
                    <a:pt x="1287785" y="0"/>
                  </a:moveTo>
                  <a:lnTo>
                    <a:pt x="1472582" y="377698"/>
                  </a:lnTo>
                  <a:lnTo>
                    <a:pt x="1102987" y="377698"/>
                  </a:lnTo>
                  <a:lnTo>
                    <a:pt x="1287785" y="0"/>
                  </a:lnTo>
                  <a:close/>
                </a:path>
                <a:path w="2576195" h="1872614">
                  <a:moveTo>
                    <a:pt x="377156" y="274065"/>
                  </a:moveTo>
                  <a:lnTo>
                    <a:pt x="875358" y="446284"/>
                  </a:lnTo>
                  <a:lnTo>
                    <a:pt x="613992" y="636263"/>
                  </a:lnTo>
                  <a:lnTo>
                    <a:pt x="377156" y="274065"/>
                  </a:lnTo>
                  <a:close/>
                </a:path>
                <a:path w="2576195" h="1872614">
                  <a:moveTo>
                    <a:pt x="0" y="935977"/>
                  </a:moveTo>
                  <a:lnTo>
                    <a:pt x="519682" y="801611"/>
                  </a:lnTo>
                  <a:lnTo>
                    <a:pt x="519682" y="1070349"/>
                  </a:lnTo>
                  <a:lnTo>
                    <a:pt x="0" y="935977"/>
                  </a:lnTo>
                  <a:close/>
                </a:path>
                <a:path w="2576195" h="1872614">
                  <a:moveTo>
                    <a:pt x="377156" y="1597793"/>
                  </a:moveTo>
                  <a:lnTo>
                    <a:pt x="613992" y="1235722"/>
                  </a:lnTo>
                  <a:lnTo>
                    <a:pt x="875358" y="1425702"/>
                  </a:lnTo>
                  <a:lnTo>
                    <a:pt x="377156" y="1597793"/>
                  </a:lnTo>
                  <a:close/>
                </a:path>
                <a:path w="2576195" h="1872614">
                  <a:moveTo>
                    <a:pt x="1287785" y="1871986"/>
                  </a:moveTo>
                  <a:lnTo>
                    <a:pt x="1102987" y="1494282"/>
                  </a:lnTo>
                  <a:lnTo>
                    <a:pt x="1472582" y="1494282"/>
                  </a:lnTo>
                  <a:lnTo>
                    <a:pt x="1287785" y="1871986"/>
                  </a:lnTo>
                  <a:close/>
                </a:path>
                <a:path w="2576195" h="1872614">
                  <a:moveTo>
                    <a:pt x="2198241" y="1597793"/>
                  </a:moveTo>
                  <a:lnTo>
                    <a:pt x="1700287" y="1425702"/>
                  </a:lnTo>
                  <a:lnTo>
                    <a:pt x="1961532" y="1235722"/>
                  </a:lnTo>
                  <a:lnTo>
                    <a:pt x="2198241" y="1597793"/>
                  </a:lnTo>
                  <a:close/>
                </a:path>
                <a:path w="2576195" h="1872614">
                  <a:moveTo>
                    <a:pt x="643907" y="935977"/>
                  </a:moveTo>
                  <a:lnTo>
                    <a:pt x="646271" y="895600"/>
                  </a:lnTo>
                  <a:lnTo>
                    <a:pt x="653232" y="856177"/>
                  </a:lnTo>
                  <a:lnTo>
                    <a:pt x="664598" y="817847"/>
                  </a:lnTo>
                  <a:lnTo>
                    <a:pt x="680176" y="780752"/>
                  </a:lnTo>
                  <a:lnTo>
                    <a:pt x="699772" y="745031"/>
                  </a:lnTo>
                  <a:lnTo>
                    <a:pt x="723193" y="710826"/>
                  </a:lnTo>
                  <a:lnTo>
                    <a:pt x="750245" y="678276"/>
                  </a:lnTo>
                  <a:lnTo>
                    <a:pt x="780736" y="647522"/>
                  </a:lnTo>
                  <a:lnTo>
                    <a:pt x="814472" y="618706"/>
                  </a:lnTo>
                  <a:lnTo>
                    <a:pt x="851259" y="591967"/>
                  </a:lnTo>
                  <a:lnTo>
                    <a:pt x="890905" y="567446"/>
                  </a:lnTo>
                  <a:lnTo>
                    <a:pt x="933216" y="545283"/>
                  </a:lnTo>
                  <a:lnTo>
                    <a:pt x="977999" y="525620"/>
                  </a:lnTo>
                  <a:lnTo>
                    <a:pt x="1025061" y="508596"/>
                  </a:lnTo>
                  <a:lnTo>
                    <a:pt x="1074208" y="494352"/>
                  </a:lnTo>
                  <a:lnTo>
                    <a:pt x="1125247" y="483028"/>
                  </a:lnTo>
                  <a:lnTo>
                    <a:pt x="1177985" y="474766"/>
                  </a:lnTo>
                  <a:lnTo>
                    <a:pt x="1232229" y="469706"/>
                  </a:lnTo>
                  <a:lnTo>
                    <a:pt x="1287785" y="467988"/>
                  </a:lnTo>
                  <a:lnTo>
                    <a:pt x="1343340" y="469706"/>
                  </a:lnTo>
                  <a:lnTo>
                    <a:pt x="1397584" y="474766"/>
                  </a:lnTo>
                  <a:lnTo>
                    <a:pt x="1450322" y="483028"/>
                  </a:lnTo>
                  <a:lnTo>
                    <a:pt x="1501361" y="494352"/>
                  </a:lnTo>
                  <a:lnTo>
                    <a:pt x="1550508" y="508596"/>
                  </a:lnTo>
                  <a:lnTo>
                    <a:pt x="1597570" y="525620"/>
                  </a:lnTo>
                  <a:lnTo>
                    <a:pt x="1642353" y="545283"/>
                  </a:lnTo>
                  <a:lnTo>
                    <a:pt x="1684664" y="567446"/>
                  </a:lnTo>
                  <a:lnTo>
                    <a:pt x="1724310" y="591967"/>
                  </a:lnTo>
                  <a:lnTo>
                    <a:pt x="1761098" y="618706"/>
                  </a:lnTo>
                  <a:lnTo>
                    <a:pt x="1794833" y="647522"/>
                  </a:lnTo>
                  <a:lnTo>
                    <a:pt x="1825324" y="678276"/>
                  </a:lnTo>
                  <a:lnTo>
                    <a:pt x="1852376" y="710826"/>
                  </a:lnTo>
                  <a:lnTo>
                    <a:pt x="1875797" y="745031"/>
                  </a:lnTo>
                  <a:lnTo>
                    <a:pt x="1895393" y="780752"/>
                  </a:lnTo>
                  <a:lnTo>
                    <a:pt x="1910971" y="817847"/>
                  </a:lnTo>
                  <a:lnTo>
                    <a:pt x="1922337" y="856177"/>
                  </a:lnTo>
                  <a:lnTo>
                    <a:pt x="1929298" y="895600"/>
                  </a:lnTo>
                  <a:lnTo>
                    <a:pt x="1931662" y="935977"/>
                  </a:lnTo>
                  <a:lnTo>
                    <a:pt x="1929298" y="976358"/>
                  </a:lnTo>
                  <a:lnTo>
                    <a:pt x="1922337" y="1015786"/>
                  </a:lnTo>
                  <a:lnTo>
                    <a:pt x="1910971" y="1054119"/>
                  </a:lnTo>
                  <a:lnTo>
                    <a:pt x="1895393" y="1091218"/>
                  </a:lnTo>
                  <a:lnTo>
                    <a:pt x="1875797" y="1126942"/>
                  </a:lnTo>
                  <a:lnTo>
                    <a:pt x="1852376" y="1161150"/>
                  </a:lnTo>
                  <a:lnTo>
                    <a:pt x="1825324" y="1193701"/>
                  </a:lnTo>
                  <a:lnTo>
                    <a:pt x="1794833" y="1224457"/>
                  </a:lnTo>
                  <a:lnTo>
                    <a:pt x="1761098" y="1253275"/>
                  </a:lnTo>
                  <a:lnTo>
                    <a:pt x="1724310" y="1280015"/>
                  </a:lnTo>
                  <a:lnTo>
                    <a:pt x="1684664" y="1304537"/>
                  </a:lnTo>
                  <a:lnTo>
                    <a:pt x="1642353" y="1326701"/>
                  </a:lnTo>
                  <a:lnTo>
                    <a:pt x="1597570" y="1346365"/>
                  </a:lnTo>
                  <a:lnTo>
                    <a:pt x="1550508" y="1363389"/>
                  </a:lnTo>
                  <a:lnTo>
                    <a:pt x="1501361" y="1377633"/>
                  </a:lnTo>
                  <a:lnTo>
                    <a:pt x="1450322" y="1388957"/>
                  </a:lnTo>
                  <a:lnTo>
                    <a:pt x="1397584" y="1397219"/>
                  </a:lnTo>
                  <a:lnTo>
                    <a:pt x="1343340" y="1402279"/>
                  </a:lnTo>
                  <a:lnTo>
                    <a:pt x="1287785" y="1403997"/>
                  </a:lnTo>
                  <a:lnTo>
                    <a:pt x="1232229" y="1402279"/>
                  </a:lnTo>
                  <a:lnTo>
                    <a:pt x="1177985" y="1397219"/>
                  </a:lnTo>
                  <a:lnTo>
                    <a:pt x="1125247" y="1388957"/>
                  </a:lnTo>
                  <a:lnTo>
                    <a:pt x="1074208" y="1377633"/>
                  </a:lnTo>
                  <a:lnTo>
                    <a:pt x="1025061" y="1363389"/>
                  </a:lnTo>
                  <a:lnTo>
                    <a:pt x="977999" y="1346365"/>
                  </a:lnTo>
                  <a:lnTo>
                    <a:pt x="933216" y="1326701"/>
                  </a:lnTo>
                  <a:lnTo>
                    <a:pt x="890905" y="1304537"/>
                  </a:lnTo>
                  <a:lnTo>
                    <a:pt x="851259" y="1280015"/>
                  </a:lnTo>
                  <a:lnTo>
                    <a:pt x="814472" y="1253275"/>
                  </a:lnTo>
                  <a:lnTo>
                    <a:pt x="780736" y="1224457"/>
                  </a:lnTo>
                  <a:lnTo>
                    <a:pt x="750245" y="1193701"/>
                  </a:lnTo>
                  <a:lnTo>
                    <a:pt x="723193" y="1161150"/>
                  </a:lnTo>
                  <a:lnTo>
                    <a:pt x="699772" y="1126942"/>
                  </a:lnTo>
                  <a:lnTo>
                    <a:pt x="680176" y="1091218"/>
                  </a:lnTo>
                  <a:lnTo>
                    <a:pt x="664598" y="1054119"/>
                  </a:lnTo>
                  <a:lnTo>
                    <a:pt x="653232" y="1015786"/>
                  </a:lnTo>
                  <a:lnTo>
                    <a:pt x="646271" y="976358"/>
                  </a:lnTo>
                  <a:lnTo>
                    <a:pt x="643907" y="935977"/>
                  </a:lnTo>
                  <a:close/>
                </a:path>
              </a:pathLst>
            </a:custGeom>
            <a:ln w="20320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066477" y="757809"/>
            <a:ext cx="119316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45720" algn="just">
              <a:lnSpc>
                <a:spcPct val="100800"/>
              </a:lnSpc>
              <a:spcBef>
                <a:spcPts val="85"/>
              </a:spcBef>
            </a:pPr>
            <a:r>
              <a:rPr sz="1200" b="1" spc="-10" dirty="0">
                <a:latin typeface="Calibri"/>
                <a:cs typeface="Calibri"/>
              </a:rPr>
              <a:t>Направления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по </a:t>
            </a:r>
            <a:r>
              <a:rPr sz="1200" b="1" spc="-10" dirty="0">
                <a:latin typeface="Calibri"/>
                <a:cs typeface="Calibri"/>
              </a:rPr>
              <a:t>формированию предпосылок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ЕНГ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189979" y="1620507"/>
            <a:ext cx="2646680" cy="2276475"/>
            <a:chOff x="6189979" y="1620507"/>
            <a:chExt cx="2646680" cy="2276475"/>
          </a:xfrm>
        </p:grpSpPr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535419" y="2169159"/>
              <a:ext cx="2301239" cy="172720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189979" y="1620507"/>
              <a:ext cx="2456433" cy="942606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6726811" y="1833879"/>
            <a:ext cx="12166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956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Макеты природных </a:t>
            </a:r>
            <a:r>
              <a:rPr sz="1400" b="1" spc="-25" dirty="0">
                <a:latin typeface="Calibri"/>
                <a:cs typeface="Calibri"/>
              </a:rPr>
              <a:t>зон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3" name="object 5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750820" y="327659"/>
            <a:ext cx="7030974" cy="1178814"/>
          </a:xfrm>
          <a:prstGeom prst="rect">
            <a:avLst/>
          </a:prstGeom>
        </p:spPr>
      </p:pic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8140" marR="5080" indent="-346075">
              <a:lnSpc>
                <a:spcPct val="100800"/>
              </a:lnSpc>
              <a:spcBef>
                <a:spcPts val="75"/>
              </a:spcBef>
            </a:pPr>
            <a:r>
              <a:rPr spc="-10" dirty="0"/>
              <a:t>Организация</a:t>
            </a:r>
            <a:r>
              <a:rPr spc="-40" dirty="0"/>
              <a:t> </a:t>
            </a:r>
            <a:r>
              <a:rPr dirty="0"/>
              <a:t>и</a:t>
            </a:r>
            <a:r>
              <a:rPr spc="-90" dirty="0"/>
              <a:t> </a:t>
            </a:r>
            <a:r>
              <a:rPr dirty="0"/>
              <a:t>обогащение</a:t>
            </a:r>
            <a:r>
              <a:rPr spc="-75" dirty="0"/>
              <a:t> </a:t>
            </a:r>
            <a:r>
              <a:rPr spc="-10" dirty="0"/>
              <a:t>развивающей </a:t>
            </a:r>
            <a:r>
              <a:rPr spc="-25" dirty="0"/>
              <a:t>предметно-</a:t>
            </a:r>
            <a:r>
              <a:rPr spc="-10" dirty="0"/>
              <a:t>пространственной</a:t>
            </a:r>
            <a:r>
              <a:rPr spc="70" dirty="0"/>
              <a:t> </a:t>
            </a:r>
            <a:r>
              <a:rPr spc="-10" dirty="0"/>
              <a:t>среды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</TotalTime>
  <Words>687</Words>
  <Application>Microsoft Office PowerPoint</Application>
  <PresentationFormat>Широкоэкранный</PresentationFormat>
  <Paragraphs>124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Malgun Gothic Semilight</vt:lpstr>
      <vt:lpstr>Arial</vt:lpstr>
      <vt:lpstr>Arial MT</vt:lpstr>
      <vt:lpstr>Calibri</vt:lpstr>
      <vt:lpstr>Microsoft Sans Serif</vt:lpstr>
      <vt:lpstr>Times New Roman</vt:lpstr>
      <vt:lpstr>Wingdings</vt:lpstr>
      <vt:lpstr>Office Theme</vt:lpstr>
      <vt:lpstr>«Формирование предпосылок естественно-научной грамотности у детей дошкольного возраста»</vt:lpstr>
      <vt:lpstr>Актуальные направления госполитики</vt:lpstr>
      <vt:lpstr>Выбор маршрута развития дошкольной организации</vt:lpstr>
      <vt:lpstr>Естественно-научная грамотность дошкольников -  это  способность  использовать  естественно-научные знания,   выявлять   проблемы,   делать   обоснованные выводы, необходимые для понимания окружающего мира.</vt:lpstr>
      <vt:lpstr>Естественно-научное образование в ФГОС ДО</vt:lpstr>
      <vt:lpstr>Естественно-научное образование в ФОП ДО</vt:lpstr>
      <vt:lpstr>Организация образовательной деятельности естественно-научной направленности через использование современных технологий</vt:lpstr>
      <vt:lpstr>Организация и обогащение развивающей предметно-пространственной среды</vt:lpstr>
      <vt:lpstr>Организация и обогащение развивающей предметно-пространственной среды</vt:lpstr>
      <vt:lpstr>Организация и обогащение развивающей предметно-пространственной среды</vt:lpstr>
      <vt:lpstr>Всероссийский эколого-туристический образовательный проект «Природа России».</vt:lpstr>
      <vt:lpstr>Презентация PowerPoint</vt:lpstr>
      <vt:lpstr>ФОРМЫ РАБОТЫ С ДЕТЬМИ ПО ДВУМ НАПРАВЛЕНИЯМ</vt:lpstr>
      <vt:lpstr>Читаем и путешествуем: Утка Руся летит на юг</vt:lpstr>
      <vt:lpstr>Читаем и путешествуем: Утка Руся летит на юг</vt:lpstr>
      <vt:lpstr>Важность художественной литературы в экологическом воспитании</vt:lpstr>
      <vt:lpstr>Работа с картой: познавательный аспект</vt:lpstr>
      <vt:lpstr> </vt:lpstr>
      <vt:lpstr> </vt:lpstr>
      <vt:lpstr> </vt:lpstr>
      <vt:lpstr>Создание энциклопедии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</cp:lastModifiedBy>
  <cp:revision>22</cp:revision>
  <dcterms:created xsi:type="dcterms:W3CDTF">2025-10-15T04:18:32Z</dcterms:created>
  <dcterms:modified xsi:type="dcterms:W3CDTF">2025-10-30T06:18:38Z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2023-05-30T00:00:00Z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2025-10-15T00:00:00Z</vt:filetime>
  </property>
  <property fmtid="{D5CDD505-2E9C-101B-9397-08002B2CF9AE}" pid="5" name="Producer">
    <vt:lpwstr>GPL Ghostscript 9.52</vt:lpwstr>
  </property>
</Properties>
</file>