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19BE-5EDF-441C-B9B2-473E1D6E4563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DC586-C3DA-4E76-B5CC-88C09B4BD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770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19BE-5EDF-441C-B9B2-473E1D6E4563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DC586-C3DA-4E76-B5CC-88C09B4BD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151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19BE-5EDF-441C-B9B2-473E1D6E4563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DC586-C3DA-4E76-B5CC-88C09B4BD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70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19BE-5EDF-441C-B9B2-473E1D6E4563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DC586-C3DA-4E76-B5CC-88C09B4BD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20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19BE-5EDF-441C-B9B2-473E1D6E4563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DC586-C3DA-4E76-B5CC-88C09B4BD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680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19BE-5EDF-441C-B9B2-473E1D6E4563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DC586-C3DA-4E76-B5CC-88C09B4BD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579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19BE-5EDF-441C-B9B2-473E1D6E4563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DC586-C3DA-4E76-B5CC-88C09B4BD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23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19BE-5EDF-441C-B9B2-473E1D6E4563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DC586-C3DA-4E76-B5CC-88C09B4BD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019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19BE-5EDF-441C-B9B2-473E1D6E4563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DC586-C3DA-4E76-B5CC-88C09B4BD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72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19BE-5EDF-441C-B9B2-473E1D6E4563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DC586-C3DA-4E76-B5CC-88C09B4BD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97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19BE-5EDF-441C-B9B2-473E1D6E4563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DC586-C3DA-4E76-B5CC-88C09B4BD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282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319BE-5EDF-441C-B9B2-473E1D6E4563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DC586-C3DA-4E76-B5CC-88C09B4BDB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99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7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6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9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8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0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75346" y="2408238"/>
            <a:ext cx="9144000" cy="23876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570" y="-36946"/>
            <a:ext cx="12316374" cy="689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1673" y="582217"/>
            <a:ext cx="10704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3.17. ВОСПИТАНИЕ ИНТЕРЕСА К ЧТЕНИЮ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ДЕТЕЙ ДОШКОЛЬНОГО ВОЗРАСТА В СЕМЬЕ</a:t>
            </a:r>
          </a:p>
          <a:p>
            <a:pPr algn="ctr"/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673" y="1225284"/>
            <a:ext cx="63084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чем значение книг для ребенка в нашем цифровом мире?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– один из главных механизмов социализации ребенка. Семейное чтение – один из самых древних способов социализации человека. Книга играет большую роль в становлении ребенка как личности и на каждом возрастном этапе имеет свое особое значение.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48909" y="4686130"/>
            <a:ext cx="6308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какого возраста можно учить ребенка читать?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Читательский интерес у дошкольников проявляется достаточно рано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Его читательская судьба зависит во многом от взрослого (родителей, педагогов), который становится посредником между писателем и маленьким читателем, слушателем.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31" b="93131" l="9744" r="89776">
                        <a14:foregroundMark x1="34345" y1="5591" x2="34345" y2="5591"/>
                        <a14:foregroundMark x1="50479" y1="93131" x2="50479" y2="93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54" y="3054640"/>
            <a:ext cx="3482396" cy="348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icture background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014" y="932873"/>
            <a:ext cx="3740722" cy="374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81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75346" y="2408238"/>
            <a:ext cx="9144000" cy="23876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374" y="-36945"/>
            <a:ext cx="12316374" cy="689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1673" y="582217"/>
            <a:ext cx="10704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3.17. ВОСПИТАНИЕ ИНТЕРЕСА К ЧТЕНИЮ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ДЕТЕЙ ДОШКОЛЬНОГО ВОЗРАСТА В СЕМЬЕ</a:t>
            </a:r>
          </a:p>
          <a:p>
            <a:pPr algn="ctr"/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673" y="1097474"/>
            <a:ext cx="6308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нужно записать ребенка в библиотеку?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старшем дошкольном возрасте дети должны вместе со своими родителями пользоваться книжным и журнальным фондом публичной детской библиотеки.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21200" y="3140076"/>
            <a:ext cx="5994400" cy="239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поддерживать интерес ребенка к чтению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Родителям необходимо в игровой форме, легко и непринужденно осуществлять знакомство ребенка с книгой, открывать новые ее возможности, создавать динамику знакомства с литературными произведениями.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5102" l="10000" r="90000">
                        <a14:foregroundMark x1="50612" y1="95204" x2="50612" y2="95204"/>
                        <a14:foregroundMark x1="19898" y1="28673" x2="19898" y2="28673"/>
                        <a14:foregroundMark x1="18163" y1="25612" x2="18163" y2="25612"/>
                        <a14:foregroundMark x1="53367" y1="5000" x2="53367" y2="5000"/>
                        <a14:foregroundMark x1="26429" y1="14286" x2="26429" y2="14286"/>
                        <a14:foregroundMark x1="40306" y1="12041" x2="40306" y2="12041"/>
                        <a14:foregroundMark x1="42041" y1="19082" x2="42041" y2="19082"/>
                        <a14:foregroundMark x1="37245" y1="25102" x2="37245" y2="25102"/>
                        <a14:foregroundMark x1="34490" y1="23163" x2="34490" y2="23163"/>
                        <a14:foregroundMark x1="38061" y1="11327" x2="38061" y2="11327"/>
                        <a14:foregroundMark x1="38265" y1="15612" x2="38265" y2="15612"/>
                        <a14:foregroundMark x1="60612" y1="24388" x2="60612" y2="24388"/>
                        <a14:foregroundMark x1="73980" y1="18878" x2="73980" y2="18878"/>
                        <a14:foregroundMark x1="83980" y1="30918" x2="83980" y2="30918"/>
                        <a14:foregroundMark x1="79184" y1="37653" x2="79184" y2="37653"/>
                        <a14:foregroundMark x1="71633" y1="40204" x2="71633" y2="40204"/>
                        <a14:foregroundMark x1="66122" y1="39184" x2="66122" y2="39184"/>
                        <a14:foregroundMark x1="63673" y1="41429" x2="63673" y2="41429"/>
                        <a14:foregroundMark x1="62857" y1="35204" x2="62857" y2="35204"/>
                        <a14:foregroundMark x1="82449" y1="43980" x2="82449" y2="43980"/>
                        <a14:foregroundMark x1="77959" y1="45000" x2="77959" y2="45000"/>
                        <a14:foregroundMark x1="81939" y1="48776" x2="81939" y2="48776"/>
                        <a14:foregroundMark x1="81939" y1="53061" x2="81939" y2="53061"/>
                        <a14:foregroundMark x1="75204" y1="35204" x2="75204" y2="35204"/>
                        <a14:foregroundMark x1="73469" y1="43469" x2="73469" y2="43469"/>
                        <a14:foregroundMark x1="68673" y1="31122" x2="68673" y2="31122"/>
                        <a14:foregroundMark x1="69898" y1="41735" x2="69898" y2="41735"/>
                        <a14:foregroundMark x1="63673" y1="42959" x2="63673" y2="42959"/>
                        <a14:foregroundMark x1="62653" y1="47449" x2="62653" y2="47449"/>
                        <a14:foregroundMark x1="65102" y1="35714" x2="65102" y2="35714"/>
                        <a14:foregroundMark x1="69694" y1="35714" x2="69694" y2="35714"/>
                        <a14:foregroundMark x1="73673" y1="38163" x2="73673" y2="38163"/>
                        <a14:foregroundMark x1="76224" y1="40204" x2="76224" y2="40204"/>
                        <a14:foregroundMark x1="79490" y1="42755" x2="79490" y2="42755"/>
                        <a14:foregroundMark x1="83265" y1="42959" x2="83265" y2="42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24" y="2289838"/>
            <a:ext cx="4449083" cy="444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19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75346" y="2408238"/>
            <a:ext cx="9144000" cy="23876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374" y="-36945"/>
            <a:ext cx="12316374" cy="689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1673" y="582217"/>
            <a:ext cx="10704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3.17. ВОСПИТАНИЕ ИНТЕРЕСА К ЧТЕНИЮ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ДЕТЕЙ ДОШКОЛЬНОГО ВОЗРАСТА В СЕМЬЕ</a:t>
            </a:r>
          </a:p>
          <a:p>
            <a:pPr algn="ctr"/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8618" y="1228548"/>
            <a:ext cx="7148946" cy="470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Рекомендуемые формы и темы просвещения родителей: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групповые консультации: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«Роль чтения в развитии ребенка дошкольного возраста», «Роль домашнего чтения в воспитании и развитии дошкольника», «Роль детской книги в речевом развитии детей», «Сказка – это важно»;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обзоры печатной продукции для детей;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составление картотеки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пособий для развития разных сторон речевого развития;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мастер-классы;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проектная деятельность: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«Войдем в мир книги вместе»;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литературные досуги и праздники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клубы читателей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выставки творческих работ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(иллюстрирование книг, сочинение загадок, стихов, сказок).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57" b="90000" l="3609" r="94861">
                        <a14:foregroundMark x1="94915" y1="75306" x2="94915" y2="75306"/>
                        <a14:foregroundMark x1="8092" y1="76633" x2="8092" y2="76633"/>
                        <a14:foregroundMark x1="3663" y1="75306" x2="3663" y2="75306"/>
                        <a14:foregroundMark x1="83160" y1="7857" x2="83160" y2="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07976" y="2414740"/>
            <a:ext cx="5010397" cy="268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1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75346" y="2408238"/>
            <a:ext cx="9144000" cy="23876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374" y="0"/>
            <a:ext cx="12316374" cy="689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6945" y="146167"/>
            <a:ext cx="10704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3.18. ХУДОЖЕСТВЕННО-ЭСТЕТИЧЕСКОЕ ВОСПИТАНИЕ В СЕМЬЕ</a:t>
            </a:r>
          </a:p>
          <a:p>
            <a:pPr algn="ctr"/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819895"/>
            <a:ext cx="6308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включает в себя художественно-эстетическое воспитание?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 детей дошкольного возраста включает в себя опыт эмоционально-нравственного отношения ребенка к окружающему миру, воплощенный в музыке, изобразительном искусстве и художественных произведениях, и опыт художественно-творческой деятельности.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5818" y="3024784"/>
            <a:ext cx="6308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детское творчество?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Детское творчество – деятельность ребенка, создающего «нечто новое», не связанное с возрастными ограничениями.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272" y="4218930"/>
            <a:ext cx="6308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и с чего начинать творческое развитие? С какими видами искусства знакомить?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 детей начинается с раннего возраста и может быть успешным только при условии взаимодействия ДОО и семьи. Детей знакомят со следующими видами искусства: приобщение к изобразительному искусству, приобщение к музыкальному искусству; приобщение к театрализованной деятельности.</a:t>
            </a:r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72" b="90788" l="10000" r="90000">
                        <a14:foregroundMark x1="67297" y1="90788" x2="67297" y2="90788"/>
                        <a14:foregroundMark x1="53243" y1="8172" x2="53243" y2="8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61" y="3827812"/>
            <a:ext cx="3398238" cy="309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89" b="98556" l="2444" r="97889">
                        <a14:foregroundMark x1="4222" y1="28000" x2="4222" y2="28000"/>
                        <a14:foregroundMark x1="14778" y1="96222" x2="14778" y2="96222"/>
                        <a14:foregroundMark x1="15444" y1="98556" x2="15444" y2="98556"/>
                        <a14:foregroundMark x1="57778" y1="2889" x2="57778" y2="2889"/>
                        <a14:foregroundMark x1="93778" y1="11667" x2="93778" y2="11667"/>
                        <a14:foregroundMark x1="97889" y1="19000" x2="97889" y2="19000"/>
                        <a14:foregroundMark x1="2444" y1="19222" x2="2444" y2="19222"/>
                        <a14:foregroundMark x1="10000" y1="19000" x2="10000" y2="19000"/>
                        <a14:foregroundMark x1="13556" y1="31667" x2="13556" y2="31667"/>
                        <a14:foregroundMark x1="73222" y1="58444" x2="73222" y2="58444"/>
                        <a14:foregroundMark x1="71000" y1="67222" x2="71000" y2="67222"/>
                        <a14:foregroundMark x1="76000" y1="70333" x2="76000" y2="70333"/>
                        <a14:foregroundMark x1="79333" y1="82667" x2="79333" y2="82667"/>
                        <a14:foregroundMark x1="62000" y1="94111" x2="62000" y2="94111"/>
                        <a14:foregroundMark x1="63444" y1="93333" x2="63444" y2="93333"/>
                        <a14:foregroundMark x1="56000" y1="48222" x2="56000" y2="48222"/>
                        <a14:foregroundMark x1="43222" y1="53667" x2="43222" y2="53667"/>
                        <a14:foregroundMark x1="30444" y1="51556" x2="30444" y2="51556"/>
                        <a14:foregroundMark x1="23333" y1="36111" x2="23333" y2="36111"/>
                        <a14:foregroundMark x1="16111" y1="42000" x2="16111" y2="42000"/>
                        <a14:foregroundMark x1="14778" y1="39000" x2="14778" y2="39000"/>
                        <a14:foregroundMark x1="27778" y1="14000" x2="27778" y2="14000"/>
                        <a14:foregroundMark x1="13333" y1="20667" x2="13333" y2="20667"/>
                        <a14:foregroundMark x1="13778" y1="68000" x2="13778" y2="68000"/>
                        <a14:foregroundMark x1="14222" y1="61778" x2="14222" y2="61778"/>
                        <a14:foregroundMark x1="7333" y1="60333" x2="7333" y2="60333"/>
                        <a14:foregroundMark x1="7556" y1="51778" x2="7556" y2="51778"/>
                        <a14:foregroundMark x1="5444" y1="42778" x2="5444" y2="42778"/>
                        <a14:foregroundMark x1="6444" y1="42556" x2="6444" y2="42556"/>
                        <a14:foregroundMark x1="11222" y1="48444" x2="11222" y2="48444"/>
                        <a14:foregroundMark x1="16444" y1="56333" x2="16444" y2="56333"/>
                        <a14:foregroundMark x1="27778" y1="62444" x2="27778" y2="62444"/>
                        <a14:foregroundMark x1="40333" y1="60556" x2="40333" y2="60556"/>
                        <a14:foregroundMark x1="47000" y1="60111" x2="47000" y2="60111"/>
                        <a14:foregroundMark x1="63889" y1="72000" x2="63889" y2="72000"/>
                        <a14:foregroundMark x1="59333" y1="68667" x2="59333" y2="68667"/>
                        <a14:foregroundMark x1="40889" y1="42111" x2="40889" y2="42111"/>
                        <a14:foregroundMark x1="35889" y1="42778" x2="35889" y2="42778"/>
                        <a14:foregroundMark x1="35667" y1="48444" x2="35667" y2="48444"/>
                        <a14:foregroundMark x1="53667" y1="57556" x2="53667" y2="57556"/>
                        <a14:foregroundMark x1="52222" y1="20667" x2="52222" y2="20667"/>
                        <a14:foregroundMark x1="47556" y1="19667" x2="47556" y2="19667"/>
                        <a14:foregroundMark x1="41778" y1="20889" x2="41778" y2="20889"/>
                        <a14:foregroundMark x1="33000" y1="21889" x2="33000" y2="21889"/>
                        <a14:foregroundMark x1="20000" y1="44667" x2="20000" y2="44667"/>
                        <a14:foregroundMark x1="20000" y1="51778" x2="20000" y2="51778"/>
                        <a14:foregroundMark x1="20667" y1="60556" x2="20667" y2="60556"/>
                        <a14:foregroundMark x1="15667" y1="64333" x2="15667" y2="64333"/>
                        <a14:foregroundMark x1="32333" y1="62222" x2="32333" y2="62222"/>
                        <a14:foregroundMark x1="33000" y1="60333" x2="33000" y2="60333"/>
                        <a14:foregroundMark x1="49667" y1="39889" x2="49667" y2="39889"/>
                        <a14:foregroundMark x1="49111" y1="36333" x2="49111" y2="36333"/>
                        <a14:foregroundMark x1="15222" y1="27556" x2="15222" y2="27556"/>
                        <a14:foregroundMark x1="9222" y1="26889" x2="9222" y2="26889"/>
                        <a14:foregroundMark x1="6444" y1="17333" x2="6444" y2="17333"/>
                        <a14:foregroundMark x1="27333" y1="20222" x2="27333" y2="20222"/>
                        <a14:foregroundMark x1="19444" y1="19444" x2="19444" y2="19444"/>
                        <a14:foregroundMark x1="47778" y1="28778" x2="47778" y2="28778"/>
                        <a14:foregroundMark x1="39444" y1="42778" x2="39444" y2="42778"/>
                        <a14:foregroundMark x1="28333" y1="60111" x2="28333" y2="60111"/>
                        <a14:foregroundMark x1="23333" y1="60778" x2="23333" y2="60778"/>
                        <a14:foregroundMark x1="22556" y1="62778" x2="22556" y2="62778"/>
                        <a14:foregroundMark x1="19222" y1="63667" x2="19222" y2="63667"/>
                        <a14:foregroundMark x1="10667" y1="56333" x2="10667" y2="56333"/>
                        <a14:foregroundMark x1="10000" y1="62778" x2="10000" y2="62778"/>
                        <a14:foregroundMark x1="9778" y1="65778" x2="9778" y2="65778"/>
                        <a14:foregroundMark x1="39444" y1="55333" x2="39444" y2="55333"/>
                        <a14:foregroundMark x1="39000" y1="61000" x2="39000" y2="61000"/>
                        <a14:foregroundMark x1="49111" y1="61000" x2="49111" y2="61000"/>
                        <a14:foregroundMark x1="48667" y1="55333" x2="48667" y2="55333"/>
                        <a14:foregroundMark x1="41556" y1="57556" x2="41556" y2="57556"/>
                        <a14:foregroundMark x1="31111" y1="54667" x2="31111" y2="54667"/>
                        <a14:foregroundMark x1="19222" y1="59111" x2="19222" y2="59111"/>
                        <a14:foregroundMark x1="22778" y1="55778" x2="22778" y2="55778"/>
                        <a14:foregroundMark x1="25889" y1="50333" x2="25889" y2="50333"/>
                        <a14:foregroundMark x1="21889" y1="45556" x2="21889" y2="45556"/>
                        <a14:foregroundMark x1="13556" y1="50111" x2="13556" y2="50111"/>
                        <a14:foregroundMark x1="13556" y1="52222" x2="13556" y2="52222"/>
                        <a14:foregroundMark x1="13556" y1="58222" x2="13556" y2="58222"/>
                        <a14:foregroundMark x1="9333" y1="40333" x2="9333" y2="40333"/>
                        <a14:foregroundMark x1="9000" y1="37778" x2="9000" y2="37778"/>
                        <a14:foregroundMark x1="8333" y1="32778" x2="8333" y2="32778"/>
                        <a14:foregroundMark x1="38444" y1="20667" x2="38444" y2="20667"/>
                        <a14:foregroundMark x1="34222" y1="18556" x2="34222" y2="18556"/>
                        <a14:foregroundMark x1="30667" y1="18556" x2="30667" y2="18556"/>
                        <a14:foregroundMark x1="30111" y1="21444" x2="30111" y2="21444"/>
                        <a14:foregroundMark x1="33778" y1="25222" x2="33778" y2="25222"/>
                        <a14:foregroundMark x1="36111" y1="26889" x2="36111" y2="26889"/>
                        <a14:foregroundMark x1="36333" y1="23778" x2="36333" y2="23778"/>
                        <a14:foregroundMark x1="36333" y1="20444" x2="36333" y2="20444"/>
                        <a14:foregroundMark x1="39667" y1="18333" x2="39667" y2="18333"/>
                        <a14:foregroundMark x1="44667" y1="24000" x2="44667" y2="24000"/>
                        <a14:foregroundMark x1="48889" y1="26556" x2="48889" y2="26556"/>
                        <a14:foregroundMark x1="45333" y1="29889" x2="45333" y2="29889"/>
                        <a14:foregroundMark x1="39444" y1="31889" x2="39444" y2="31889"/>
                        <a14:foregroundMark x1="37556" y1="31333" x2="37556" y2="31333"/>
                        <a14:foregroundMark x1="37333" y1="33444" x2="37333" y2="33444"/>
                        <a14:foregroundMark x1="33556" y1="33778" x2="33556" y2="33778"/>
                        <a14:foregroundMark x1="36556" y1="45667" x2="36556" y2="45667"/>
                        <a14:foregroundMark x1="41556" y1="43222" x2="41556" y2="43222"/>
                        <a14:foregroundMark x1="42778" y1="51111" x2="42778" y2="51111"/>
                        <a14:foregroundMark x1="57222" y1="46111" x2="57222" y2="46111"/>
                        <a14:foregroundMark x1="69556" y1="84111" x2="69556" y2="84111"/>
                        <a14:foregroundMark x1="68667" y1="80333" x2="68667" y2="80333"/>
                        <a14:foregroundMark x1="65556" y1="79333" x2="65556" y2="79333"/>
                        <a14:foregroundMark x1="65111" y1="77889" x2="65111" y2="77889"/>
                        <a14:foregroundMark x1="66333" y1="87000" x2="66333" y2="87000"/>
                        <a14:foregroundMark x1="14444" y1="35222" x2="14444" y2="35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145" y="256784"/>
            <a:ext cx="2780145" cy="278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2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75346" y="2408238"/>
            <a:ext cx="9144000" cy="23876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570" y="-36946"/>
            <a:ext cx="12316374" cy="689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4727" y="275343"/>
            <a:ext cx="10704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3.18. ХУДОЖЕСТВЕННО-ЭСТЕТИЧЕСКОЕ ВОСПИТАНИЕ В СЕМЬЕ</a:t>
            </a:r>
          </a:p>
          <a:p>
            <a:pPr algn="ctr"/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261131"/>
            <a:ext cx="6308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условия должны быть созданы в семье для творческого развития ребенка?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художественно-эстетического развития детей: природа; искусство во всех проявлениях и формах; художественная деятельность; развивающая среда (быт) – окружающая ребенка обстановка, проявления прекрасного во взаимоотношениях между людьми, внешний вид человека, мода и другие факторы.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65793" y="3719091"/>
            <a:ext cx="6308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сохранить интерес к творческой деятельности у ребенка?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 ребенка в семье зависит от тех предпосылок и условий, которые определяются врожденными задатками и образом жизни семьи. Любая творческая деятельность, в том числе и совместная с родителями, должна приносить ребенку интерес, удовольствие и радость.</a:t>
            </a: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85" b="90344" l="5400" r="97900">
                        <a14:foregroundMark x1="5400" y1="21754" x2="5400" y2="21754"/>
                        <a14:foregroundMark x1="80100" y1="89567" x2="80100" y2="89567"/>
                        <a14:foregroundMark x1="85100" y1="90677" x2="85100" y2="90677"/>
                        <a14:foregroundMark x1="72500" y1="12320" x2="72500" y2="12320"/>
                        <a14:foregroundMark x1="68100" y1="3885" x2="68100" y2="3885"/>
                        <a14:foregroundMark x1="29700" y1="23973" x2="29700" y2="23973"/>
                        <a14:foregroundMark x1="25000" y1="29745" x2="25000" y2="29745"/>
                        <a14:foregroundMark x1="24000" y1="34739" x2="24000" y2="34739"/>
                        <a14:foregroundMark x1="33200" y1="73141" x2="33200" y2="73141"/>
                        <a14:foregroundMark x1="33200" y1="67925" x2="33200" y2="67925"/>
                        <a14:foregroundMark x1="32000" y1="66260" x2="32000" y2="66260"/>
                        <a14:foregroundMark x1="22200" y1="49834" x2="22200" y2="49834"/>
                        <a14:foregroundMark x1="31700" y1="45616" x2="31700" y2="45616"/>
                        <a14:foregroundMark x1="15900" y1="50166" x2="15900" y2="50166"/>
                        <a14:foregroundMark x1="29500" y1="26193" x2="29500" y2="26193"/>
                        <a14:foregroundMark x1="75600" y1="45172" x2="75600" y2="45172"/>
                        <a14:foregroundMark x1="79000" y1="43729" x2="79000" y2="43729"/>
                        <a14:foregroundMark x1="81900" y1="36737" x2="81900" y2="36737"/>
                        <a14:foregroundMark x1="76800" y1="38957" x2="76800" y2="38957"/>
                        <a14:foregroundMark x1="83800" y1="75361" x2="83800" y2="75361"/>
                        <a14:foregroundMark x1="81000" y1="62375" x2="81000" y2="62375"/>
                        <a14:foregroundMark x1="70300" y1="61487" x2="70300" y2="61487"/>
                        <a14:foregroundMark x1="94900" y1="58491" x2="94900" y2="58491"/>
                        <a14:foregroundMark x1="97900" y1="56826" x2="97900" y2="56826"/>
                        <a14:foregroundMark x1="18700" y1="29745" x2="18700" y2="29745"/>
                        <a14:foregroundMark x1="32400" y1="28191" x2="32400" y2="28191"/>
                        <a14:foregroundMark x1="88800" y1="45061" x2="88800" y2="45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111"/>
          <a:stretch/>
        </p:blipFill>
        <p:spPr bwMode="auto">
          <a:xfrm>
            <a:off x="6677610" y="770929"/>
            <a:ext cx="3642545" cy="298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82838" y1="43649" x2="82838" y2="43649"/>
                        <a14:foregroundMark x1="62838" y1="43919" x2="62838" y2="43919"/>
                        <a14:foregroundMark x1="68243" y1="18514" x2="68243" y2="18514"/>
                        <a14:foregroundMark x1="30811" y1="80541" x2="30811" y2="80541"/>
                        <a14:foregroundMark x1="65676" y1="73919" x2="65676" y2="73919"/>
                        <a14:foregroundMark x1="53919" y1="75405" x2="53919" y2="75405"/>
                        <a14:foregroundMark x1="73108" y1="66486" x2="73108" y2="66486"/>
                        <a14:foregroundMark x1="70270" y1="55946" x2="70270" y2="55946"/>
                        <a14:foregroundMark x1="64189" y1="43919" x2="64189" y2="43919"/>
                        <a14:foregroundMark x1="67297" y1="42027" x2="67297" y2="42027"/>
                        <a14:foregroundMark x1="66486" y1="37973" x2="66486" y2="37973"/>
                        <a14:foregroundMark x1="62838" y1="37973" x2="62838" y2="37973"/>
                        <a14:foregroundMark x1="59865" y1="36216" x2="59865" y2="36216"/>
                        <a14:foregroundMark x1="58784" y1="53649" x2="58784" y2="53649"/>
                        <a14:foregroundMark x1="75676" y1="62568" x2="75676" y2="62568"/>
                        <a14:foregroundMark x1="25946" y1="77432" x2="25946" y2="77432"/>
                        <a14:foregroundMark x1="71892" y1="18784" x2="71892" y2="18784"/>
                        <a14:foregroundMark x1="53108" y1="71351" x2="53108" y2="71351"/>
                        <a14:foregroundMark x1="54459" y1="71351" x2="54459" y2="71351"/>
                        <a14:foregroundMark x1="49595" y1="73649" x2="49595" y2="73649"/>
                        <a14:foregroundMark x1="51892" y1="78243" x2="51892" y2="78243"/>
                        <a14:foregroundMark x1="54730" y1="79730" x2="54730" y2="79730"/>
                        <a14:foregroundMark x1="60541" y1="50270" x2="60541" y2="50270"/>
                        <a14:foregroundMark x1="58243" y1="57162" x2="58243" y2="57162"/>
                        <a14:foregroundMark x1="73649" y1="57432" x2="73649" y2="57432"/>
                        <a14:foregroundMark x1="72432" y1="59730" x2="72432" y2="59730"/>
                        <a14:foregroundMark x1="58514" y1="35135" x2="58514" y2="35135"/>
                        <a14:foregroundMark x1="70270" y1="62027" x2="70270" y2="62027"/>
                        <a14:foregroundMark x1="60811" y1="74865" x2="60811" y2="74865"/>
                        <a14:foregroundMark x1="55676" y1="78243" x2="55676" y2="78243"/>
                        <a14:foregroundMark x1="55676" y1="76216" x2="55676" y2="76216"/>
                        <a14:foregroundMark x1="55676" y1="73378" x2="55676" y2="73378"/>
                        <a14:foregroundMark x1="55405" y1="71892" x2="55405" y2="71892"/>
                        <a14:foregroundMark x1="34459" y1="82838" x2="34459" y2="82838"/>
                        <a14:foregroundMark x1="39324" y1="80541" x2="39324" y2="80541"/>
                        <a14:foregroundMark x1="66757" y1="21351" x2="66757" y2="21351"/>
                        <a14:foregroundMark x1="75946" y1="55946" x2="75946" y2="55946"/>
                        <a14:foregroundMark x1="57703" y1="73919" x2="57703" y2="739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61998">
            <a:off x="638432" y="3569455"/>
            <a:ext cx="3234747" cy="323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69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75346" y="2408238"/>
            <a:ext cx="9144000" cy="23876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570" y="-36946"/>
            <a:ext cx="12316374" cy="689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3201" y="216150"/>
            <a:ext cx="10704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3.18. ХУДОЖЕСТВЕННО-ЭСТЕТИЧЕСКОЕ ВОСПИТАНИЕ В СЕМЬЕ</a:t>
            </a:r>
          </a:p>
          <a:p>
            <a:pPr algn="ctr"/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10136"/>
            <a:ext cx="8432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Рекомендуемые формы и темы просвещения родителей: </a:t>
            </a:r>
          </a:p>
          <a:p>
            <a:pPr marL="342900" indent="-342900">
              <a:buFontTx/>
              <a:buChar char="-"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анкетирование,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круглые столы, родительские собрания: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«Спрашивали? – Отвечаем!», «Нужно ли развивать творческие способности?», «Детский праздник – как его организовать?»;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«Театральная маска», «Народная кукла», «Рисуем без воды», «Музыкальные инструменты своими руками», «Бумажное моделирование»;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«Любимая музыка моей семьи», «Как прекрасен этот мир», «С кисточкой и музыкой в ладошке», «Бабушкин сундучок», «Наш волшебный пластилин»; </a:t>
            </a:r>
          </a:p>
          <a:p>
            <a:pPr marL="342900" indent="-342900">
              <a:buFontTx/>
              <a:buChar char="-"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культурно-досуговая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музыкально-литературная гостиная «Я помню вальса звук прелестный», чаепитие «Русские посиделки», праздник «Ходит песенка по кругу»;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детско-родительские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объединения: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«Клуб любителей музыки и театра», «Кладовая мудрости», «Музыкальная палитра», «Творческий калейдоскоп»;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родительский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лекторий: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«Эстетическое воспитание в семье – школа высококультурного человека», «Что такое эстетическое воспитание?».</a:t>
            </a:r>
          </a:p>
        </p:txBody>
      </p:sp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91602" l="24805" r="76660">
                        <a14:foregroundMark x1="50586" y1="91602" x2="50586" y2="91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14" r="16775"/>
          <a:stretch/>
        </p:blipFill>
        <p:spPr bwMode="auto">
          <a:xfrm rot="20806092">
            <a:off x="8237871" y="728958"/>
            <a:ext cx="2336801" cy="586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08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680</Words>
  <Application>Microsoft Office PowerPoint</Application>
  <PresentationFormat>Широкоэкранный</PresentationFormat>
  <Paragraphs>40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2026-03-11T07:37:35Z</dcterms:created>
  <dcterms:modified xsi:type="dcterms:W3CDTF">2026-03-12T07:58:50Z</dcterms:modified>
</cp:coreProperties>
</file>