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96" r:id="rId2"/>
    <p:sldId id="295" r:id="rId3"/>
    <p:sldId id="257" r:id="rId4"/>
    <p:sldId id="264" r:id="rId5"/>
    <p:sldId id="266" r:id="rId6"/>
    <p:sldId id="268" r:id="rId7"/>
    <p:sldId id="274" r:id="rId8"/>
    <p:sldId id="276" r:id="rId9"/>
    <p:sldId id="277" r:id="rId10"/>
    <p:sldId id="283" r:id="rId11"/>
    <p:sldId id="285" r:id="rId12"/>
    <p:sldId id="286" r:id="rId13"/>
    <p:sldId id="292" r:id="rId14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3" d="100"/>
          <a:sy n="93" d="100"/>
        </p:scale>
        <p:origin x="52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194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116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190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702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2032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671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524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368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464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640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944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226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C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40200" y="449775"/>
            <a:ext cx="3983700" cy="36547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600" b="1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Программа</a:t>
            </a:r>
            <a:r>
              <a:rPr lang="en-US" sz="26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просвещения</a:t>
            </a:r>
            <a:r>
              <a:rPr lang="en-US" sz="26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родителей</a:t>
            </a:r>
            <a:r>
              <a:rPr lang="en-US" sz="26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(законных представителей) </a:t>
            </a:r>
            <a:r>
              <a:rPr lang="en-US" sz="2600" b="1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детей</a:t>
            </a:r>
            <a:r>
              <a:rPr lang="en-US" sz="26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дошкольного</a:t>
            </a:r>
            <a:r>
              <a:rPr lang="en-US" sz="26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возраста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посещающих дошкольные образовательные организации.</a:t>
            </a:r>
            <a:r>
              <a:rPr lang="en-US" sz="2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600" dirty="0">
              <a:solidFill>
                <a:prstClr val="black"/>
              </a:solidFill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340200" y="3569261"/>
            <a:ext cx="3766800" cy="1086452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r>
              <a:rPr lang="en-US" sz="1200" i="1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Выполнила</a:t>
            </a:r>
            <a:r>
              <a:rPr lang="en-US" sz="1200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Коробова И.А.
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585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575" y="977323"/>
            <a:ext cx="2700000" cy="226230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9487" y="977323"/>
            <a:ext cx="2700000" cy="226230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0400" y="977323"/>
            <a:ext cx="2700000" cy="2262305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418525" y="3706575"/>
            <a:ext cx="2700000" cy="108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Собрания помогают родителям понять важность трудового воспитания и обмен опытом, повышают заинтересованность и вовлечённость в процесс.
</a:t>
            </a:r>
            <a:endParaRPr lang="en-US" sz="900" dirty="0">
              <a:solidFill>
                <a:prstClr val="black"/>
              </a:solidFill>
            </a:endParaRPr>
          </a:p>
        </p:txBody>
      </p:sp>
      <p:sp>
        <p:nvSpPr>
          <p:cNvPr id="9" name="Text 2"/>
          <p:cNvSpPr txBox="1"/>
          <p:nvPr/>
        </p:nvSpPr>
        <p:spPr>
          <a:xfrm>
            <a:off x="418525" y="3273625"/>
            <a:ext cx="27000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Тематические собрания для осознания роли семьи
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0" name="Text 3"/>
          <p:cNvSpPr txBox="1"/>
          <p:nvPr/>
        </p:nvSpPr>
        <p:spPr>
          <a:xfrm>
            <a:off x="3195375" y="3706575"/>
            <a:ext cx="2700000" cy="108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Проекты «Трудовой десант» и «Вместе дело спорится» стимулируют совместную деятельность и мотивируют детей и взрослых к трудовой активности.
</a:t>
            </a:r>
            <a:endParaRPr lang="en-US" sz="900" dirty="0">
              <a:solidFill>
                <a:prstClr val="black"/>
              </a:solidFill>
            </a:endParaRPr>
          </a:p>
        </p:txBody>
      </p:sp>
      <p:sp>
        <p:nvSpPr>
          <p:cNvPr id="11" name="Text 4"/>
          <p:cNvSpPr txBox="1"/>
          <p:nvPr/>
        </p:nvSpPr>
        <p:spPr>
          <a:xfrm>
            <a:off x="3195375" y="3273625"/>
            <a:ext cx="27000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Акции и мастер-классы как эффективная практика
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2" name="Text 5"/>
          <p:cNvSpPr txBox="1"/>
          <p:nvPr/>
        </p:nvSpPr>
        <p:spPr>
          <a:xfrm>
            <a:off x="5980400" y="3706575"/>
            <a:ext cx="2700000" cy="108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Фотовыставки «День добрых дел» и встречи с разными профессиями расширяют кругозор родителей и создают положительный образ труда для детей.
</a:t>
            </a:r>
            <a:endParaRPr lang="en-US" sz="900" dirty="0">
              <a:solidFill>
                <a:prstClr val="black"/>
              </a:solidFill>
            </a:endParaRPr>
          </a:p>
        </p:txBody>
      </p:sp>
      <p:sp>
        <p:nvSpPr>
          <p:cNvPr id="13" name="Text 6"/>
          <p:cNvSpPr txBox="1"/>
          <p:nvPr/>
        </p:nvSpPr>
        <p:spPr>
          <a:xfrm>
            <a:off x="5980400" y="3273625"/>
            <a:ext cx="27000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Фотовыставки и встречи с профессионалами
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4" name="Text 7"/>
          <p:cNvSpPr txBox="1"/>
          <p:nvPr/>
        </p:nvSpPr>
        <p:spPr>
          <a:xfrm>
            <a:off x="418525" y="393900"/>
            <a:ext cx="8262000" cy="33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Рекомендуемые формы </a:t>
            </a:r>
            <a:r>
              <a:rPr lang="en-US" sz="2400" b="1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просвещения</a:t>
            </a:r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родителей
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24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C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40200" y="449775"/>
            <a:ext cx="3983700" cy="1593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3.16 </a:t>
            </a:r>
            <a:r>
              <a:rPr lang="en-US" sz="2600" b="1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Развитие</a:t>
            </a:r>
            <a:r>
              <a:rPr lang="en-US" sz="26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речи у 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детей дошкольного возраста в семье.</a:t>
            </a:r>
            <a:r>
              <a:rPr lang="en-US" sz="2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600" dirty="0">
              <a:solidFill>
                <a:prstClr val="black"/>
              </a:solidFill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340200" y="3118500"/>
            <a:ext cx="3766800" cy="17607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200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87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0632" y="501325"/>
            <a:ext cx="3754987" cy="42069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337925" y="1985375"/>
            <a:ext cx="4234200" cy="1929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5000"/>
              </a:lnSpc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Речь — фундамент для познания и социализации ребёнка. Семейное общение играет ключевую роль, поддерживаемую государственными и педагогическими инициативами.
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337925" y="393900"/>
            <a:ext cx="4366200" cy="946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Значение речи для развития ребёнка
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8" name="Text 2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1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849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925800" y="1605325"/>
            <a:ext cx="3103200" cy="1288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5000"/>
              </a:lnSpc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Индивидуальные консультации позволяют учитывать особенности речевого развития каждого ребёнка и давать конкретные рекомендации.
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925800" y="3388025"/>
            <a:ext cx="3103200" cy="1288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5000"/>
              </a:lnSpc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Тематические обучающие встречи помогают родителям осваивать методики обучения стихотворениям и развитию художественного слова.
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8" name="Text 2"/>
          <p:cNvSpPr txBox="1"/>
          <p:nvPr/>
        </p:nvSpPr>
        <p:spPr>
          <a:xfrm>
            <a:off x="5235875" y="1605375"/>
            <a:ext cx="3103200" cy="1288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5000"/>
              </a:lnSpc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Беседы с логопедом и мастер-классы расширяют знания по игровым и моторным техникам, улучшающим речевые навыки.
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9" name="Text 3"/>
          <p:cNvSpPr txBox="1"/>
          <p:nvPr/>
        </p:nvSpPr>
        <p:spPr>
          <a:xfrm>
            <a:off x="5235875" y="3388025"/>
            <a:ext cx="3103200" cy="1288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5000"/>
              </a:lnSpc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Литературные гостиные и конкурсы чтецов вовлекают семьи в творческую активность, укрепляя речевую мотивацию ребёнка.
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0" name="Text 4"/>
          <p:cNvSpPr txBox="1"/>
          <p:nvPr/>
        </p:nvSpPr>
        <p:spPr>
          <a:xfrm>
            <a:off x="424625" y="393900"/>
            <a:ext cx="7914600" cy="33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156" b="1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Рекоменд</a:t>
            </a:r>
            <a:r>
              <a:rPr lang="ru-RU" sz="2156" b="1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уемые</a:t>
            </a:r>
            <a:r>
              <a:rPr lang="en-US" sz="2156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156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формы</a:t>
            </a:r>
            <a:r>
              <a:rPr lang="en-US" sz="2156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2156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просвещения</a:t>
            </a:r>
            <a:r>
              <a:rPr lang="en-US" sz="2156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2156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родителей</a:t>
            </a:r>
            <a:r>
              <a:rPr lang="en-US" sz="2156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156" dirty="0">
              <a:solidFill>
                <a:prstClr val="black"/>
              </a:solidFill>
            </a:endParaRPr>
          </a:p>
        </p:txBody>
      </p:sp>
      <p:sp>
        <p:nvSpPr>
          <p:cNvPr id="11" name="Text 5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</a:t>
            </a:r>
            <a:endParaRPr lang="en-US" sz="1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512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C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40200" y="449775"/>
            <a:ext cx="3983700" cy="1593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3.13 </a:t>
            </a:r>
            <a:r>
              <a:rPr lang="en-US" sz="2600" b="1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Познавательное</a:t>
            </a:r>
            <a:r>
              <a:rPr lang="en-US" sz="26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развитие детей в </a:t>
            </a:r>
            <a:r>
              <a:rPr lang="en-US" sz="2600" b="1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семье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r>
              <a:rPr lang="en-US" sz="2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600" dirty="0">
              <a:solidFill>
                <a:prstClr val="black"/>
              </a:solidFill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340200" y="3118500"/>
            <a:ext cx="3766800" cy="17607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200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624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0632" y="501325"/>
            <a:ext cx="3754987" cy="42069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337925" y="1985375"/>
            <a:ext cx="4234200" cy="1929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Интеллектуальный потенциал ребёнка формируется в первые годы жизни. Родители и педагоги совместно создают условия для развития исследовательских навыков, делая дом главным источником познавательной активности.
</a:t>
            </a:r>
            <a:endParaRPr lang="en-US" sz="1400" dirty="0"/>
          </a:p>
        </p:txBody>
      </p:sp>
      <p:sp>
        <p:nvSpPr>
          <p:cNvPr id="7" name="Text 1"/>
          <p:cNvSpPr txBox="1"/>
          <p:nvPr/>
        </p:nvSpPr>
        <p:spPr>
          <a:xfrm>
            <a:off x="337925" y="393900"/>
            <a:ext cx="4366200" cy="946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Почему познавательное развитие в семье важно сегодня
</a:t>
            </a:r>
            <a:endParaRPr lang="en-US" sz="2400" dirty="0"/>
          </a:p>
        </p:txBody>
      </p:sp>
      <p:sp>
        <p:nvSpPr>
          <p:cNvPr id="8" name="Text 2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694" y="1400650"/>
            <a:ext cx="197925" cy="2262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4831" y="1426390"/>
            <a:ext cx="218400" cy="17472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32106" y="1426390"/>
            <a:ext cx="218400" cy="17472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68456" y="1426390"/>
            <a:ext cx="218400" cy="17472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36906" y="1426390"/>
            <a:ext cx="218400" cy="174720"/>
          </a:xfrm>
          <a:prstGeom prst="rect">
            <a:avLst/>
          </a:prstGeom>
        </p:spPr>
      </p:pic>
      <p:sp>
        <p:nvSpPr>
          <p:cNvPr id="13" name="Text 0"/>
          <p:cNvSpPr txBox="1"/>
          <p:nvPr/>
        </p:nvSpPr>
        <p:spPr>
          <a:xfrm>
            <a:off x="337920" y="393900"/>
            <a:ext cx="84387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Рекомендуемые</a:t>
            </a:r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формы просвещения родителей
</a:t>
            </a:r>
            <a:endParaRPr lang="en-US" sz="2400" dirty="0"/>
          </a:p>
        </p:txBody>
      </p:sp>
      <p:sp>
        <p:nvSpPr>
          <p:cNvPr id="14" name="Text 1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9</a:t>
            </a:r>
            <a:endParaRPr lang="en-US" sz="1000" dirty="0"/>
          </a:p>
        </p:txBody>
      </p:sp>
      <p:sp>
        <p:nvSpPr>
          <p:cNvPr id="15" name="Text 2"/>
          <p:cNvSpPr txBox="1"/>
          <p:nvPr/>
        </p:nvSpPr>
        <p:spPr>
          <a:xfrm>
            <a:off x="501325" y="1865450"/>
            <a:ext cx="1428900" cy="258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Памятки и буклеты
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Коммуникационные материалы обеспечивают доступ к информации о развитии детей и методах поддержки познавательных интересов.
</a:t>
            </a:r>
            <a:endParaRPr lang="en-US" sz="1100" dirty="0"/>
          </a:p>
        </p:txBody>
      </p:sp>
      <p:sp>
        <p:nvSpPr>
          <p:cNvPr id="16" name="Text 3"/>
          <p:cNvSpPr txBox="1"/>
          <p:nvPr/>
        </p:nvSpPr>
        <p:spPr>
          <a:xfrm>
            <a:off x="2204950" y="1865450"/>
            <a:ext cx="1428900" cy="258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ru-RU" sz="11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Семинары-практикумы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ru-RU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</a:t>
            </a:r>
            <a:r>
              <a:rPr lang="ru-RU" sz="9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орма сотрудничества, которая предполагает теоретическое ознакомление с проблемой и практическое решение конкретной ситуации. </a:t>
            </a:r>
            <a:r>
              <a:rPr lang="en-US" sz="9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100" dirty="0"/>
          </a:p>
        </p:txBody>
      </p:sp>
      <p:sp>
        <p:nvSpPr>
          <p:cNvPr id="17" name="Text 4"/>
          <p:cNvSpPr txBox="1"/>
          <p:nvPr/>
        </p:nvSpPr>
        <p:spPr>
          <a:xfrm>
            <a:off x="3857550" y="1865450"/>
            <a:ext cx="1428900" cy="258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ru-RU" sz="11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Деловые игры-дискуссии, родительские собрания, мастер-классы и круглые столы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Формат общения способствует обмену опытом, формированию общих взглядов и мотивации на развитие ребёнка.
</a:t>
            </a:r>
            <a:endParaRPr lang="en-US" sz="1100" dirty="0"/>
          </a:p>
        </p:txBody>
      </p:sp>
      <p:sp>
        <p:nvSpPr>
          <p:cNvPr id="18" name="Text 5"/>
          <p:cNvSpPr txBox="1"/>
          <p:nvPr/>
        </p:nvSpPr>
        <p:spPr>
          <a:xfrm>
            <a:off x="5510150" y="1865450"/>
            <a:ext cx="1428900" cy="258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ru-RU" sz="11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</a:t>
            </a:r>
            <a:r>
              <a:rPr lang="ru-RU" sz="11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ематические </a:t>
            </a:r>
            <a:r>
              <a:rPr lang="en-US" sz="11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консультации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ru-RU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</a:t>
            </a:r>
            <a:r>
              <a:rPr lang="en-US" sz="9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омога</a:t>
            </a:r>
            <a:r>
              <a:rPr lang="ru-RU" sz="9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ют</a:t>
            </a:r>
            <a:r>
              <a:rPr lang="en-US" sz="9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выявлять потребности ребёнка и подбирать эффективные стратегии развития.
</a:t>
            </a:r>
            <a:endParaRPr lang="en-US" sz="1100" dirty="0"/>
          </a:p>
        </p:txBody>
      </p:sp>
      <p:sp>
        <p:nvSpPr>
          <p:cNvPr id="19" name="Text 6"/>
          <p:cNvSpPr txBox="1"/>
          <p:nvPr/>
        </p:nvSpPr>
        <p:spPr>
          <a:xfrm>
            <a:off x="7162750" y="1865450"/>
            <a:ext cx="1428900" cy="258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ru-RU" sz="11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Эвристическая игра-беседа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ru-RU" sz="9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Вопросно-ответная форма </a:t>
            </a:r>
            <a:r>
              <a:rPr lang="ru-RU" sz="900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взаимообщения</a:t>
            </a:r>
            <a:r>
              <a:rPr lang="ru-RU" sz="9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1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C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40200" y="449775"/>
            <a:ext cx="3983700" cy="1593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3.14 </a:t>
            </a:r>
            <a:r>
              <a:rPr lang="en-US" sz="2600" b="1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Духовно-нравственное</a:t>
            </a:r>
            <a:r>
              <a:rPr lang="en-US" sz="26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 патриотическое воспитание детей в </a:t>
            </a:r>
            <a:r>
              <a:rPr lang="en-US" sz="2600" b="1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семье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r>
              <a:rPr lang="en-US" sz="2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600" dirty="0">
              <a:solidFill>
                <a:prstClr val="black"/>
              </a:solidFill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340200" y="3118500"/>
            <a:ext cx="3766800" cy="17607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200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168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0632" y="501325"/>
            <a:ext cx="3754987" cy="42069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337925" y="1985375"/>
            <a:ext cx="4234200" cy="1929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5000"/>
              </a:lnSpc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Семья — главный фактор развития личности ребёнка, формирующий этические нормы и патриотизм, которые определяют его социальную ответственность и гражданскую идентичность.
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337925" y="393900"/>
            <a:ext cx="4366200" cy="946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Ключевая роль семьи в воспитании ребёнка
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8" name="Text 2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1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92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694" y="1400650"/>
            <a:ext cx="197925" cy="2262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4831" y="1426390"/>
            <a:ext cx="218400" cy="17472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32106" y="1426390"/>
            <a:ext cx="218400" cy="17472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68456" y="1404550"/>
            <a:ext cx="218400" cy="2184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47144" y="1400650"/>
            <a:ext cx="197925" cy="226200"/>
          </a:xfrm>
          <a:prstGeom prst="rect">
            <a:avLst/>
          </a:prstGeom>
        </p:spPr>
      </p:pic>
      <p:sp>
        <p:nvSpPr>
          <p:cNvPr id="13" name="Text 0"/>
          <p:cNvSpPr txBox="1"/>
          <p:nvPr/>
        </p:nvSpPr>
        <p:spPr>
          <a:xfrm>
            <a:off x="337920" y="393900"/>
            <a:ext cx="84387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Рекомендуемые</a:t>
            </a:r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формы просвещения родителей
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15" name="Text 2"/>
          <p:cNvSpPr txBox="1"/>
          <p:nvPr/>
        </p:nvSpPr>
        <p:spPr>
          <a:xfrm>
            <a:off x="501325" y="1865450"/>
            <a:ext cx="1428900" cy="258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1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Семейные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100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праздники</a:t>
            </a:r>
            <a:r>
              <a:rPr lang="ru-RU" sz="11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встреча в семейном клубе, семейная гостиная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Организация тематических мероприятий укрепляет семейные связи и способствует отражению духовных ценностей через совместное творчество.
</a:t>
            </a:r>
            <a:endParaRPr lang="en-US" sz="1100" dirty="0">
              <a:solidFill>
                <a:prstClr val="black"/>
              </a:solidFill>
            </a:endParaRPr>
          </a:p>
        </p:txBody>
      </p:sp>
      <p:sp>
        <p:nvSpPr>
          <p:cNvPr id="16" name="Text 3"/>
          <p:cNvSpPr txBox="1"/>
          <p:nvPr/>
        </p:nvSpPr>
        <p:spPr>
          <a:xfrm>
            <a:off x="2204950" y="1865450"/>
            <a:ext cx="1428900" cy="258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100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Мастер-классы</a:t>
            </a:r>
            <a:r>
              <a:rPr lang="ru-RU" sz="11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консультации, педагогическая гостиная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Практические занятия помогают родителям освоить методы воспитания и передать детям традиции и моральные уроки.
</a:t>
            </a:r>
            <a:endParaRPr lang="en-US" sz="1100" dirty="0">
              <a:solidFill>
                <a:prstClr val="black"/>
              </a:solidFill>
            </a:endParaRPr>
          </a:p>
        </p:txBody>
      </p:sp>
      <p:sp>
        <p:nvSpPr>
          <p:cNvPr id="17" name="Text 4"/>
          <p:cNvSpPr txBox="1"/>
          <p:nvPr/>
        </p:nvSpPr>
        <p:spPr>
          <a:xfrm>
            <a:off x="3857550" y="1865450"/>
            <a:ext cx="1428900" cy="258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11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Конкурсы, </a:t>
            </a:r>
          </a:p>
          <a:p>
            <a:r>
              <a:rPr lang="ru-RU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</a:t>
            </a:r>
            <a:r>
              <a:rPr lang="ru-RU" sz="11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нтеллектуальная игра, семинар-дискуссия, семейные концерты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ru-RU" sz="9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</a:t>
            </a:r>
            <a:r>
              <a:rPr lang="en-US" sz="900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стречи</a:t>
            </a:r>
            <a:r>
              <a:rPr lang="en-US" sz="9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900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поддерживают</a:t>
            </a:r>
            <a:r>
              <a:rPr lang="en-US" sz="9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родительскую компетентность в вопросах нравственно-патриотического воспитания.
</a:t>
            </a:r>
            <a:endParaRPr lang="en-US" sz="1100" dirty="0">
              <a:solidFill>
                <a:prstClr val="black"/>
              </a:solidFill>
            </a:endParaRPr>
          </a:p>
        </p:txBody>
      </p:sp>
      <p:sp>
        <p:nvSpPr>
          <p:cNvPr id="18" name="Text 5"/>
          <p:cNvSpPr txBox="1"/>
          <p:nvPr/>
        </p:nvSpPr>
        <p:spPr>
          <a:xfrm>
            <a:off x="5403898" y="1865450"/>
            <a:ext cx="1698171" cy="258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1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Посещение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100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достопримечательностей</a:t>
            </a:r>
            <a:r>
              <a:rPr lang="ru-RU" sz="11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родного города, вернисаж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Экскурсии по историческим местам формируют у детей эмоциональную связь с малой Родиной и углубляют патриотические чувства.
</a:t>
            </a:r>
            <a:endParaRPr lang="en-US" sz="1100" dirty="0">
              <a:solidFill>
                <a:prstClr val="black"/>
              </a:solidFill>
            </a:endParaRPr>
          </a:p>
        </p:txBody>
      </p:sp>
      <p:sp>
        <p:nvSpPr>
          <p:cNvPr id="19" name="Text 6"/>
          <p:cNvSpPr txBox="1"/>
          <p:nvPr/>
        </p:nvSpPr>
        <p:spPr>
          <a:xfrm>
            <a:off x="7250142" y="1865450"/>
            <a:ext cx="1341508" cy="258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Памятки и </a:t>
            </a:r>
            <a:r>
              <a:rPr lang="en-US" sz="1100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буклеты</a:t>
            </a:r>
            <a:r>
              <a:rPr lang="ru-RU" sz="11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информационные стенды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Информационные материалы обеспечивают доступ к важным знаниям и рекомендациям, способствуя постоянному повышению родительской компетентности.
</a:t>
            </a:r>
            <a:endParaRPr lang="en-US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32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C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40200" y="449775"/>
            <a:ext cx="3983700" cy="1593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3.15 </a:t>
            </a:r>
            <a:r>
              <a:rPr lang="en-US" sz="2600" b="1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Трудовое</a:t>
            </a:r>
            <a:r>
              <a:rPr lang="en-US" sz="26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воспитание в </a:t>
            </a:r>
            <a:r>
              <a:rPr lang="en-US" sz="2600" b="1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семь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е.</a:t>
            </a:r>
            <a:r>
              <a:rPr lang="en-US" sz="2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600" dirty="0">
              <a:solidFill>
                <a:prstClr val="black"/>
              </a:solidFill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340200" y="3118500"/>
            <a:ext cx="3766800" cy="17607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200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686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0632" y="501325"/>
            <a:ext cx="3754987" cy="42069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337925" y="1985375"/>
            <a:ext cx="4234200" cy="1929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5000"/>
              </a:lnSpc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Труд служит основой социализации ребёнка, отражая традиции и трансформации семьи под влиянием индустриализации и современных вызовов в воспитании детских трудовых навыков.
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337925" y="393900"/>
            <a:ext cx="4366200" cy="946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Исторический и социальный контекст трудового воспитания
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8" name="Text 2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1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9054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406</Words>
  <Application>Microsoft Office PowerPoint</Application>
  <PresentationFormat>Экран (16:9)</PresentationFormat>
  <Paragraphs>64</Paragraphs>
  <Slides>13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Пользователь</cp:lastModifiedBy>
  <cp:revision>17</cp:revision>
  <dcterms:created xsi:type="dcterms:W3CDTF">2026-03-10T15:03:20Z</dcterms:created>
  <dcterms:modified xsi:type="dcterms:W3CDTF">2026-03-11T09:50:25Z</dcterms:modified>
</cp:coreProperties>
</file>