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7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adugi" panose="020B0502040204020203" pitchFamily="34" charset="0"/>
      <p:regular r:id="rId17"/>
      <p:bold r:id="rId18"/>
    </p:embeddedFont>
    <p:embeddedFont>
      <p:font typeface="Gill Sans MT" panose="020B0502020104020203" pitchFamily="34" charset="0"/>
      <p:regular r:id="rId19"/>
      <p:bold r:id="rId20"/>
      <p:italic r:id="rId21"/>
      <p:boldItalic r:id="rId22"/>
    </p:embeddedFont>
    <p:embeddedFont>
      <p:font typeface="Gill Sans Ultra Bold" panose="020B0A02020104020203" pitchFamily="34" charset="0"/>
      <p:regular r:id="rId23"/>
    </p:embeddedFont>
    <p:embeddedFont>
      <p:font typeface="Gloucester MT Extra Condensed" panose="02030808020601010101" pitchFamily="18" charset="0"/>
      <p:regular r:id="rId24"/>
    </p:embeddedFont>
    <p:embeddedFont>
      <p:font typeface="Goudy Old Style" panose="02020502050305020303" pitchFamily="18" charset="0"/>
      <p:regular r:id="rId25"/>
      <p:bold r:id="rId26"/>
      <p:italic r:id="rId27"/>
    </p:embeddedFont>
    <p:embeddedFont>
      <p:font typeface="Host Grotesk Medium" panose="020B0604020202020204" charset="0"/>
      <p:regular r:id="rId28"/>
    </p:embeddedFont>
    <p:embeddedFont>
      <p:font typeface="Open Sans" panose="020B0606030504020204" pitchFamily="34" charset="0"/>
      <p:regular r:id="rId29"/>
    </p:embeddedFont>
    <p:embeddedFont>
      <p:font typeface="Open Sans Semibold" panose="020B0706030804020204" pitchFamily="34" charset="0"/>
      <p:bold r:id="rId30"/>
    </p:embeddedFont>
    <p:embeddedFont>
      <p:font typeface="Perpetua" panose="02020502060401020303" pitchFamily="18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3.png"/><Relationship Id="rId10" Type="http://schemas.openxmlformats.org/officeDocument/2006/relationships/image" Target="../media/image29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8" y="1294567"/>
            <a:ext cx="4230291" cy="564046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60018" y="2040835"/>
            <a:ext cx="8571599" cy="3737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400" spc="200" dirty="0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Поддержка и </a:t>
            </a:r>
            <a:r>
              <a:rPr lang="en-US" sz="4400" spc="200" dirty="0" err="1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просвещение</a:t>
            </a:r>
            <a:r>
              <a:rPr lang="en-US" sz="4400" spc="200" dirty="0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4400" spc="200" dirty="0" err="1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родителей</a:t>
            </a:r>
            <a:r>
              <a:rPr lang="en-US" sz="4400" spc="200" dirty="0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, воспитывающих ребёнка с ОВЗ</a:t>
            </a:r>
            <a:r>
              <a:rPr lang="ru-RU" sz="4400" spc="200" dirty="0">
                <a:solidFill>
                  <a:srgbClr val="0070C0"/>
                </a:solidFill>
                <a:latin typeface="Gloucester MT Extra Condensed" panose="02030808020601010101" pitchFamily="18" charset="0"/>
                <a:ea typeface="Host Grotesk Medium" pitchFamily="34" charset="-122"/>
                <a:cs typeface="Host Grotesk Medium" pitchFamily="34" charset="-120"/>
              </a:rPr>
              <a:t>, в том числе детей инвалидов.</a:t>
            </a:r>
            <a:endParaRPr lang="en-US" sz="4400" spc="200" dirty="0">
              <a:solidFill>
                <a:srgbClr val="0070C0"/>
              </a:solidFill>
              <a:latin typeface="Gloucester MT Extra Condensed" panose="02030808020601010101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" y="1292900"/>
            <a:ext cx="4232791" cy="56438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7807" y="304801"/>
            <a:ext cx="7581186" cy="1729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endParaRPr lang="en-US" sz="5300" dirty="0"/>
          </a:p>
        </p:txBody>
      </p:sp>
      <p:sp>
        <p:nvSpPr>
          <p:cNvPr id="5" name="Shape 2"/>
          <p:cNvSpPr/>
          <p:nvPr/>
        </p:nvSpPr>
        <p:spPr>
          <a:xfrm>
            <a:off x="6267807" y="2528411"/>
            <a:ext cx="3694390" cy="2767608"/>
          </a:xfrm>
          <a:prstGeom prst="roundRect">
            <a:avLst>
              <a:gd name="adj" fmla="val 2965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690" y="2731294"/>
            <a:ext cx="586026" cy="586026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31781" y="2892385"/>
            <a:ext cx="263723" cy="2637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70690" y="3509605"/>
            <a:ext cx="296322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Создавайте партнёрство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6470690" y="3930134"/>
            <a:ext cx="3288625" cy="1163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Говорите с родителями открыто, объясняйте цели работы и вовлекайте их в план помощи ребёнку</a:t>
            </a:r>
            <a:endParaRPr lang="en-US" sz="1500" dirty="0"/>
          </a:p>
        </p:txBody>
      </p:sp>
      <p:sp>
        <p:nvSpPr>
          <p:cNvPr id="10" name="Shape 5"/>
          <p:cNvSpPr/>
          <p:nvPr/>
        </p:nvSpPr>
        <p:spPr>
          <a:xfrm>
            <a:off x="10154483" y="2528411"/>
            <a:ext cx="3694509" cy="2767608"/>
          </a:xfrm>
          <a:prstGeom prst="roundRect">
            <a:avLst>
              <a:gd name="adj" fmla="val 2965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7366" y="2731294"/>
            <a:ext cx="586026" cy="586026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8458" y="2892385"/>
            <a:ext cx="263723" cy="26372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357366" y="3509605"/>
            <a:ext cx="2498646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Обучайте родителей</a:t>
            </a:r>
            <a:endParaRPr lang="en-US" sz="1900" dirty="0"/>
          </a:p>
        </p:txBody>
      </p:sp>
      <p:sp>
        <p:nvSpPr>
          <p:cNvPr id="14" name="Text 7"/>
          <p:cNvSpPr/>
          <p:nvPr/>
        </p:nvSpPr>
        <p:spPr>
          <a:xfrm>
            <a:off x="10357366" y="3930134"/>
            <a:ext cx="3288744" cy="872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Показывайте простые упражнения и давайте советы, как закреплять навыки дома</a:t>
            </a:r>
            <a:endParaRPr lang="en-US" sz="1500" dirty="0"/>
          </a:p>
        </p:txBody>
      </p:sp>
      <p:sp>
        <p:nvSpPr>
          <p:cNvPr id="15" name="Shape 8"/>
          <p:cNvSpPr/>
          <p:nvPr/>
        </p:nvSpPr>
        <p:spPr>
          <a:xfrm>
            <a:off x="6267807" y="5488305"/>
            <a:ext cx="7581186" cy="2186107"/>
          </a:xfrm>
          <a:prstGeom prst="roundRect">
            <a:avLst>
              <a:gd name="adj" fmla="val 3754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690" y="5691188"/>
            <a:ext cx="586026" cy="586026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1781" y="5852279"/>
            <a:ext cx="263723" cy="263723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470690" y="6469499"/>
            <a:ext cx="3137892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Информируйте регулярно</a:t>
            </a:r>
            <a:endParaRPr lang="en-US" sz="1900" dirty="0"/>
          </a:p>
        </p:txBody>
      </p:sp>
      <p:sp>
        <p:nvSpPr>
          <p:cNvPr id="19" name="Text 10"/>
          <p:cNvSpPr/>
          <p:nvPr/>
        </p:nvSpPr>
        <p:spPr>
          <a:xfrm>
            <a:off x="6470690" y="6890028"/>
            <a:ext cx="7175421" cy="5815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Чаще рассказывайте родителям о успехах ребёнка и отмечайте каждый шаг вперёд</a:t>
            </a:r>
            <a:endParaRPr lang="en-US" sz="15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F62BDDB-BEDE-4995-9EE5-31AD120C2BAB}"/>
              </a:ext>
            </a:extLst>
          </p:cNvPr>
          <p:cNvSpPr/>
          <p:nvPr/>
        </p:nvSpPr>
        <p:spPr>
          <a:xfrm>
            <a:off x="6267806" y="304800"/>
            <a:ext cx="7581187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150"/>
              </a:lnSpc>
            </a:pPr>
            <a:r>
              <a:rPr lang="en-US" sz="4400" dirty="0" err="1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Непрерывность</a:t>
            </a:r>
            <a:r>
              <a:rPr lang="en-US" sz="44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коррекции</a:t>
            </a:r>
            <a:r>
              <a:rPr lang="en-US" sz="44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обеспечивается</a:t>
            </a:r>
            <a:r>
              <a:rPr lang="en-US" sz="44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партнёрством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4973"/>
            <a:ext cx="578274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Разбираемся в главном</a:t>
            </a:r>
            <a:endParaRPr lang="en-US" sz="3900" dirty="0">
              <a:solidFill>
                <a:srgbClr val="00206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77009"/>
            <a:ext cx="13042821" cy="47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Вопросы, которые чаще всего волнуют родителей детей с ОВЗ и детей-инвалидов</a:t>
            </a:r>
            <a:endParaRPr lang="en-US" sz="20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2278856"/>
            <a:ext cx="297656" cy="2976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8632" y="2272784"/>
            <a:ext cx="28713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Условия в детском саду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438632" y="2702004"/>
            <a:ext cx="123979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Какие специальные условия должны быть созданы для вашего ребёнка в ДОО?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3402568"/>
            <a:ext cx="297656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8632" y="33964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Занятия дома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438632" y="3825716"/>
            <a:ext cx="123979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узнать, чем и как заниматься с ребёнком дома, чтобы поддержать его развитие?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4526280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38632" y="4520208"/>
            <a:ext cx="33045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Индивидуальный маршрут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438632" y="4949428"/>
            <a:ext cx="123979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Что такое индивидуальный образовательный маршрут и как он выстраивается?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5649992"/>
            <a:ext cx="297656" cy="2976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38632" y="56439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Развитие личности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1438632" y="6073140"/>
            <a:ext cx="123979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правильно формировать и развивать личность ребёнка с ОВЗ в семье и саду?</a:t>
            </a:r>
            <a:endParaRPr lang="en-US" sz="15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04" y="6773704"/>
            <a:ext cx="297656" cy="29765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38632" y="67676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Тьютор и ассистент</a:t>
            </a:r>
            <a:endParaRPr lang="en-US" sz="1950" dirty="0"/>
          </a:p>
        </p:txBody>
      </p:sp>
      <p:sp>
        <p:nvSpPr>
          <p:cNvPr id="18" name="Text 11"/>
          <p:cNvSpPr/>
          <p:nvPr/>
        </p:nvSpPr>
        <p:spPr>
          <a:xfrm>
            <a:off x="1438632" y="7196852"/>
            <a:ext cx="12397978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Кто предоставит ребёнку тьютора или ассистента, если это рекомендовано ПМПК?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7166"/>
            <a:ext cx="81004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Основные понятия: кто есть кто?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40017"/>
            <a:ext cx="13160749" cy="411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Разница между статусами важна — она определяет права и </a:t>
            </a:r>
            <a:r>
              <a:rPr lang="en-US" sz="200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возможности</a:t>
            </a:r>
            <a:r>
              <a:rPr lang="en-US" sz="200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ребёнка</a:t>
            </a:r>
            <a:endParaRPr lang="en-US" sz="2000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14806" y="2674977"/>
            <a:ext cx="6565106" cy="4417457"/>
          </a:xfrm>
          <a:prstGeom prst="roundRect">
            <a:avLst>
              <a:gd name="adj" fmla="val 3235"/>
            </a:avLst>
          </a:prstGeom>
          <a:solidFill>
            <a:srgbClr val="95CCDA"/>
          </a:solidFill>
          <a:ln/>
        </p:spPr>
      </p:sp>
      <p:sp>
        <p:nvSpPr>
          <p:cNvPr id="5" name="Text 3"/>
          <p:cNvSpPr/>
          <p:nvPr/>
        </p:nvSpPr>
        <p:spPr>
          <a:xfrm>
            <a:off x="849272" y="2873335"/>
            <a:ext cx="28083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Ребёнок с ОВЗ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849273" y="3381851"/>
            <a:ext cx="616839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Лицо, имеющее недостатки в физическом и/или психологическом развитии, </a:t>
            </a:r>
            <a:r>
              <a:rPr lang="en-US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подтверждённые ПМПК</a:t>
            </a:r>
            <a:r>
              <a:rPr lang="en-US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которые препятствуют получению образования без создания специальных условий.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849273" y="4751070"/>
            <a:ext cx="6168390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Статус присваивает: </a:t>
            </a:r>
            <a:r>
              <a:rPr lang="en-US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психолого-медико-педагогическая комиссия (ПМПК)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7564874" y="2746892"/>
            <a:ext cx="2665804" cy="436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Ребёнок-инвалид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7564874" y="3381851"/>
            <a:ext cx="627935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Roboto" pitchFamily="34" charset="0"/>
                <a:ea typeface="Roboto" pitchFamily="34" charset="-122"/>
                <a:cs typeface="Roboto" pitchFamily="34" charset="-120"/>
              </a:rPr>
              <a:t>Лицо до 18 лет, имеющее стойкое нарушение здоровья, ограничивающее жизнедеятельность и требующее социальной защиты.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7564874" y="4453414"/>
            <a:ext cx="627935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Статус присваивает: </a:t>
            </a:r>
            <a:r>
              <a:rPr lang="en-US" sz="16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бюро медико-социальной экспертизы (МСЭ)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64874" y="4929664"/>
            <a:ext cx="6279356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latin typeface="Roboto" pitchFamily="34" charset="0"/>
                <a:ea typeface="Roboto" pitchFamily="34" charset="-122"/>
                <a:cs typeface="Roboto" pitchFamily="34" charset="-120"/>
              </a:rPr>
              <a:t>Документ: </a:t>
            </a:r>
            <a:r>
              <a:rPr lang="en-US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ИПРА</a:t>
            </a:r>
            <a:r>
              <a:rPr lang="en-US" dirty="0">
                <a:latin typeface="Roboto" pitchFamily="34" charset="0"/>
                <a:ea typeface="Roboto" pitchFamily="34" charset="-122"/>
                <a:cs typeface="Roboto" pitchFamily="34" charset="-120"/>
              </a:rPr>
              <a:t> — индивидуальная программа реабилитации и абилитации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7564874" y="5748218"/>
            <a:ext cx="6279356" cy="1120973"/>
          </a:xfrm>
          <a:prstGeom prst="roundRect">
            <a:avLst>
              <a:gd name="adj" fmla="val 7436"/>
            </a:avLst>
          </a:prstGeom>
          <a:solidFill>
            <a:srgbClr val="B6D6FC"/>
          </a:solidFill>
          <a:ln/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6035873"/>
            <a:ext cx="248007" cy="19835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8209598" y="5857461"/>
            <a:ext cx="5436275" cy="861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Важно: ребёнок-инвалид может не иметь статус ОВЗ, и </a:t>
            </a:r>
            <a:r>
              <a:rPr lang="en-US" sz="1550" dirty="0" err="1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наоборот</a:t>
            </a:r>
            <a:r>
              <a:rPr lang="ru-RU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— это два разных юридических статуса, которые присваиваются разными органами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1596"/>
            <a:ext cx="84002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Ключевые структуры и документы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358509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102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ПМПК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531870"/>
            <a:ext cx="639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Психолого-медико-педагогическая комиссия. Выявляет особенности развития ребёнка, проводит комплексное обследование и даёт рекомендации по обучению и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воспитанию</a:t>
            </a:r>
            <a:r>
              <a:rPr lang="ru-RU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ю 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2358509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9144" y="310265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ППк организации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439144" y="3531870"/>
            <a:ext cx="639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Психолого-педагогический консилиум ДОО. Создаёт оптимальные условия обучения, развития и социализации ребёнка посредством психолого-педагогического сопровождения.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4821674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93790" y="556581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АОП и ИПРА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793790" y="5995035"/>
            <a:ext cx="6397347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Адаптированная образовательная программа разрабатывается с учётом особенностей ребёнка с ОВЗ. ИПРА — документ инвалида, перечисляющий все положенные мероприятия и услуги.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4821674"/>
            <a:ext cx="496133" cy="49613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9144" y="5565815"/>
            <a:ext cx="37189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Междисциплинарная команда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7439144" y="5995035"/>
            <a:ext cx="6397466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Педагог-психолог, учитель-логопед, педагог-дефектолог, тьютор, социальный педагог и другие специалисты — все работают в единой команде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ради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550" dirty="0" err="1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ребёнка</a:t>
            </a: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5227"/>
            <a:ext cx="115182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Коррекционно-развивающая работа: кто и </a:t>
            </a:r>
            <a:r>
              <a:rPr lang="en-US" sz="4000" dirty="0" err="1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как</a:t>
            </a:r>
            <a:r>
              <a:rPr lang="ru-RU" sz="4000" dirty="0">
                <a:solidFill>
                  <a:srgbClr val="00206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?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33194"/>
            <a:ext cx="13439045" cy="836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Perpetua" panose="02020502060401020303" pitchFamily="18" charset="0"/>
                <a:ea typeface="Roboto" pitchFamily="34" charset="-122"/>
                <a:cs typeface="Roboto" pitchFamily="34" charset="-120"/>
              </a:rPr>
              <a:t>Коррекционно-развивающая работа — это не только «исправление» отклонений, но прежде всего развитие способностей, формирование личности и психического мира ребёнка в целом. Она носит целостный характер и реализуется командой специалистов:</a:t>
            </a:r>
            <a:endParaRPr lang="en-US" dirty="0">
              <a:solidFill>
                <a:srgbClr val="002060"/>
              </a:solidFill>
              <a:latin typeface="Perpetua" panose="02020502060401020303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00695"/>
            <a:ext cx="1352788" cy="8360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784759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Педагоги-психологи и учителя-дефектологи</a:t>
            </a:r>
            <a:endParaRPr lang="en-US" sz="1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700695"/>
            <a:ext cx="1352788" cy="83605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6467" y="3784759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Учителя-логопеды и социальные педагоги</a:t>
            </a:r>
            <a:endParaRPr lang="en-US" sz="19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700695"/>
            <a:ext cx="1352788" cy="83605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39144" y="3784759"/>
            <a:ext cx="307467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Тьюторы и воспитатели группы</a:t>
            </a:r>
            <a:endParaRPr lang="en-US" sz="19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700695"/>
            <a:ext cx="1352907" cy="8360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761821" y="3784759"/>
            <a:ext cx="3074789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Музыкальный руководитель и инструктор по физкультуре</a:t>
            </a:r>
            <a:endParaRPr lang="en-US" sz="1950" dirty="0"/>
          </a:p>
        </p:txBody>
      </p:sp>
      <p:sp>
        <p:nvSpPr>
          <p:cNvPr id="12" name="Shape 6"/>
          <p:cNvSpPr/>
          <p:nvPr/>
        </p:nvSpPr>
        <p:spPr>
          <a:xfrm>
            <a:off x="793790" y="5298162"/>
            <a:ext cx="13042821" cy="14883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</p:sp>
      <p:sp>
        <p:nvSpPr>
          <p:cNvPr id="13" name="Shape 7"/>
          <p:cNvSpPr/>
          <p:nvPr/>
        </p:nvSpPr>
        <p:spPr>
          <a:xfrm>
            <a:off x="650915" y="5585817"/>
            <a:ext cx="5482947" cy="1778437"/>
          </a:xfrm>
          <a:prstGeom prst="roundRect">
            <a:avLst>
              <a:gd name="adj" fmla="val 8035"/>
            </a:avLst>
          </a:prstGeom>
          <a:solidFill>
            <a:srgbClr val="C7E0E7"/>
          </a:solidFill>
          <a:ln/>
        </p:spPr>
      </p:sp>
      <p:sp>
        <p:nvSpPr>
          <p:cNvPr id="14" name="Text 8"/>
          <p:cNvSpPr/>
          <p:nvPr/>
        </p:nvSpPr>
        <p:spPr>
          <a:xfrm>
            <a:off x="849273" y="578417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Права родителей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49273" y="6292691"/>
            <a:ext cx="5086231" cy="892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получить согласие родителей на диагностику ребёнка и на работу по адаптированной образовательной программе (АОП).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6482715" y="5809059"/>
            <a:ext cx="7361396" cy="1120973"/>
          </a:xfrm>
          <a:prstGeom prst="roundRect">
            <a:avLst>
              <a:gd name="adj" fmla="val 7436"/>
            </a:avLst>
          </a:prstGeom>
          <a:solidFill>
            <a:srgbClr val="B6FCB8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1073" y="6096714"/>
            <a:ext cx="248007" cy="198358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127438" y="6056948"/>
            <a:ext cx="6518315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Воспитатели обязаны знать особенности детей с ОВЗ и пройти повышение квалификации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9" y="1279684"/>
            <a:ext cx="4252674" cy="56702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68628" y="559118"/>
            <a:ext cx="7779544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dirty="0">
                <a:solidFill>
                  <a:srgbClr val="002060"/>
                </a:solidFill>
                <a:latin typeface="Gill Sans Ultra Bold" panose="020B0A02020104020203" pitchFamily="34" charset="0"/>
                <a:ea typeface="Host Grotesk Medium" pitchFamily="34" charset="-122"/>
                <a:cs typeface="Host Grotesk Medium" pitchFamily="34" charset="-120"/>
              </a:rPr>
              <a:t>Специальные условия в детском саду</a:t>
            </a:r>
            <a:endParaRPr lang="en-US" sz="3350" dirty="0">
              <a:solidFill>
                <a:srgbClr val="002060"/>
              </a:solidFill>
              <a:latin typeface="Gill Sans Ultra Bold" panose="020B0A02020104020203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68628" y="1300996"/>
            <a:ext cx="7779544" cy="856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 err="1">
                <a:solidFill>
                  <a:srgbClr val="0070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Детский</a:t>
            </a:r>
            <a:r>
              <a:rPr lang="en-US" sz="1600" dirty="0">
                <a:solidFill>
                  <a:srgbClr val="0070C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сад обязан создать все необходимые условия для успешного обучения и развития ребёнка с ОВЗ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6168628" y="2485311"/>
            <a:ext cx="7779544" cy="1186339"/>
          </a:xfrm>
          <a:prstGeom prst="roundRect">
            <a:avLst>
              <a:gd name="adj" fmla="val 603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46746" y="2663428"/>
            <a:ext cx="22877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Программы и методы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346746" y="3017758"/>
            <a:ext cx="7423309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Специальные образовательные программы, методы обучения, адаптированные учебные пособия и дидактические материалы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168628" y="3818215"/>
            <a:ext cx="7779544" cy="1186339"/>
          </a:xfrm>
          <a:prstGeom prst="roundRect">
            <a:avLst>
              <a:gd name="adj" fmla="val 603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346746" y="3996333"/>
            <a:ext cx="231862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Технические средства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346746" y="4350663"/>
            <a:ext cx="7423309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Специальные технические средства обучения коллективного и индивидуального пользования, обеспечение доступа в здание ДОО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6168628" y="5151120"/>
            <a:ext cx="7779544" cy="1186339"/>
          </a:xfrm>
          <a:prstGeom prst="roundRect">
            <a:avLst>
              <a:gd name="adj" fmla="val 603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46746" y="5329238"/>
            <a:ext cx="2131933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Ассистент / тьютор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6346746" y="5683568"/>
            <a:ext cx="7423309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Если ПМПК рекомендовала тьютора или ассистента — образовательная организация обязана его предоставить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6168628" y="6484025"/>
            <a:ext cx="7779544" cy="1186339"/>
          </a:xfrm>
          <a:prstGeom prst="roundRect">
            <a:avLst>
              <a:gd name="adj" fmla="val 6038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6346746" y="6662142"/>
            <a:ext cx="2592586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Коррекционные занятия</a:t>
            </a:r>
            <a:endParaRPr lang="en-US" sz="1650" dirty="0"/>
          </a:p>
        </p:txBody>
      </p:sp>
      <p:sp>
        <p:nvSpPr>
          <p:cNvPr id="17" name="Text 14"/>
          <p:cNvSpPr/>
          <p:nvPr/>
        </p:nvSpPr>
        <p:spPr>
          <a:xfrm>
            <a:off x="6346746" y="7016472"/>
            <a:ext cx="7423309" cy="475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Групповые и индивидуальные коррекционно-развивающие занятия с командой специалистов — согласно утверждённому расписанию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9600"/>
            <a:ext cx="12789688" cy="914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000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Формы взаимодействия ДОО с семьёй</a:t>
            </a:r>
          </a:p>
        </p:txBody>
      </p:sp>
      <p:sp>
        <p:nvSpPr>
          <p:cNvPr id="3" name="Text 1"/>
          <p:cNvSpPr/>
          <p:nvPr/>
        </p:nvSpPr>
        <p:spPr>
          <a:xfrm>
            <a:off x="793790" y="1524000"/>
            <a:ext cx="13042821" cy="47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Детский сад предлагает </a:t>
            </a:r>
            <a:r>
              <a:rPr lang="en-US" sz="2000" dirty="0" err="1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разнообразные</a:t>
            </a:r>
            <a:r>
              <a:rPr lang="en-US" sz="200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форматы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2377243"/>
            <a:ext cx="2969827" cy="183542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4606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Консультации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36104" y="5018841"/>
            <a:ext cx="3232356" cy="191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Очно или через мессенджеры — о ходе коррекционной работы, правах ребёнка и методах воспитания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6" y="2377243"/>
            <a:ext cx="2969827" cy="183542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868460" y="4460677"/>
            <a:ext cx="3322677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Занятия «ребёнок – педагог – родитель»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3868460" y="5200055"/>
            <a:ext cx="3322677" cy="1598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Вы видите, как занимаются с ребёнком, какие требования предъявляются, учитесь приёмам для домашних занятий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3" y="2249084"/>
            <a:ext cx="3177196" cy="196358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39144" y="4460677"/>
            <a:ext cx="32288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Родительские клубы и лектории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 7"/>
          <p:cNvSpPr/>
          <p:nvPr/>
        </p:nvSpPr>
        <p:spPr>
          <a:xfrm>
            <a:off x="7315200" y="5328999"/>
            <a:ext cx="3198614" cy="1244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Тренинги, обмен опытом, получение педагогических навыков — очно и дистанционно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377243"/>
            <a:ext cx="2970087" cy="183542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61821" y="4460677"/>
            <a:ext cx="349751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70C0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Совместные мероприятия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10761821" y="5200055"/>
            <a:ext cx="3074789" cy="1373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Спектакли, концерсы, конкурсы, мастер-классы — для получения совместного опыта и социального общения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4642"/>
            <a:ext cx="12333684" cy="169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002060"/>
                </a:solidFill>
                <a:latin typeface="Goudy Old Style" panose="02020502050305020303" pitchFamily="18" charset="0"/>
                <a:ea typeface="Host Grotesk Medium" pitchFamily="34" charset="-122"/>
                <a:cs typeface="Host Grotesk Medium" pitchFamily="34" charset="-120"/>
              </a:rPr>
              <a:t>Темы просвещения: о чём говорить с родителями</a:t>
            </a:r>
            <a:endParaRPr lang="en-US" sz="3900" dirty="0">
              <a:solidFill>
                <a:srgbClr val="002060"/>
              </a:solidFill>
              <a:latin typeface="Goudy Old Style" panose="02020502050305020303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01078"/>
            <a:ext cx="13042821" cy="477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 выборе тем важно ориентироваться на реальные запросы семей</a:t>
            </a:r>
          </a:p>
        </p:txBody>
      </p:sp>
      <p:sp>
        <p:nvSpPr>
          <p:cNvPr id="4" name="Shape 2"/>
          <p:cNvSpPr/>
          <p:nvPr/>
        </p:nvSpPr>
        <p:spPr>
          <a:xfrm>
            <a:off x="793790" y="3181588"/>
            <a:ext cx="4215289" cy="3404235"/>
          </a:xfrm>
          <a:prstGeom prst="roundRect">
            <a:avLst>
              <a:gd name="adj" fmla="val 322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3181588"/>
            <a:ext cx="91440" cy="340423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3588" y="3402806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Практические и правовые вопросы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4142184"/>
            <a:ext cx="3704273" cy="2222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пройти ПМПК и оформить необходимые документы или льготы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Социально-правовая поддержка семей воспитанников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Особенности детей с ОВЗ, их потребности и права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181588"/>
            <a:ext cx="4215408" cy="3404235"/>
          </a:xfrm>
          <a:prstGeom prst="roundRect">
            <a:avLst>
              <a:gd name="adj" fmla="val 322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77" y="3181588"/>
            <a:ext cx="91440" cy="34042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97235" y="3402806"/>
            <a:ext cx="32708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Семья и развитие ребёнка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497235" y="3832027"/>
            <a:ext cx="3704392" cy="1924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Гармонизация детско-родительских отношений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и чем заниматься с ребёнком дома и на улице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повысить интерес ребёнка к занятиям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9621203" y="3181588"/>
            <a:ext cx="4215289" cy="3404235"/>
          </a:xfrm>
          <a:prstGeom prst="roundRect">
            <a:avLst>
              <a:gd name="adj" fmla="val 3223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343" y="3181588"/>
            <a:ext cx="91440" cy="340423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11001" y="3402806"/>
            <a:ext cx="31923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Общение и социализация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9911001" y="3832027"/>
            <a:ext cx="3704273" cy="19247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реагировать на замечания других родителей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Как отвечать на каверзные вопросы других детей и взрослых</a:t>
            </a:r>
            <a:endParaRPr lang="en-US" sz="15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Проблемы поведения и общения ребёнка в коллективе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780" y="462914"/>
            <a:ext cx="12017341" cy="686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Host Grotesk Medium" pitchFamily="34" charset="-122"/>
                <a:cs typeface="Host Grotesk Medium" pitchFamily="34" charset="-120"/>
              </a:rPr>
              <a:t>Толерантная среда в группе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2365" y="1203009"/>
            <a:ext cx="13387485" cy="703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1750"/>
              </a:lnSpc>
              <a:buNone/>
            </a:pPr>
            <a:r>
              <a:rPr lang="en-US" sz="1600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Педагог ведёт системную работу со всей группой по формированию доброжелательного и уважительного отношения к ребёнку с ОВЗ.</a:t>
            </a:r>
            <a:endParaRPr lang="ru-RU" sz="1600" dirty="0">
              <a:solidFill>
                <a:srgbClr val="002060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ru-RU" dirty="0">
              <a:solidFill>
                <a:srgbClr val="002060"/>
              </a:solidFill>
              <a:latin typeface="Roboto" pitchFamily="34" charset="0"/>
              <a:ea typeface="Roboto" pitchFamily="34" charset="-122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834628" y="1959774"/>
            <a:ext cx="5579424" cy="41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b="1" dirty="0">
                <a:solidFill>
                  <a:srgbClr val="0070C0"/>
                </a:solidFill>
                <a:latin typeface="Gadugi" panose="020B0502040204020203" pitchFamily="34" charset="0"/>
                <a:ea typeface="Host Grotesk Medium" pitchFamily="34" charset="-122"/>
                <a:cs typeface="Host Grotesk Medium" pitchFamily="34" charset="-120"/>
              </a:rPr>
              <a:t>Инструменты педагога</a:t>
            </a:r>
            <a:endParaRPr lang="en-US" sz="2000" b="1" dirty="0">
              <a:solidFill>
                <a:srgbClr val="0070C0"/>
              </a:solidFill>
              <a:latin typeface="Gadugi" panose="020B0502040204020203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52870" y="2512335"/>
            <a:ext cx="5890023" cy="471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Беседы о различии и принятии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052870" y="3123481"/>
            <a:ext cx="5862125" cy="680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Чтение художественной литературы о дружбе и взаимопомощи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1052870" y="3804164"/>
            <a:ext cx="5361182" cy="622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Совместные игры на сплочение детского коллектива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052870" y="4564855"/>
            <a:ext cx="6061710" cy="6220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Тематические мероприятия для всех детей и родителей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Shape 7"/>
          <p:cNvSpPr/>
          <p:nvPr/>
        </p:nvSpPr>
        <p:spPr>
          <a:xfrm>
            <a:off x="834628" y="5772625"/>
            <a:ext cx="6279952" cy="1840946"/>
          </a:xfrm>
          <a:prstGeom prst="roundRect">
            <a:avLst>
              <a:gd name="adj" fmla="val 6528"/>
            </a:avLst>
          </a:prstGeom>
          <a:solidFill>
            <a:srgbClr val="C6E4EB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22" y="6007892"/>
            <a:ext cx="205383" cy="16430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112799" y="6042991"/>
            <a:ext cx="5783536" cy="13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00206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 общих собраниях педагог рассказывает о том, что ДОО создаёт все условия для сопровождения детей с ОВЗ — чтобы формировать принятие у всех родителей группы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85" y="1046922"/>
            <a:ext cx="6328165" cy="63281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790</Words>
  <Application>Microsoft Office PowerPoint</Application>
  <PresentationFormat>Произвольный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3" baseType="lpstr">
      <vt:lpstr>Gill Sans MT</vt:lpstr>
      <vt:lpstr>Goudy Old Style</vt:lpstr>
      <vt:lpstr>Roboto</vt:lpstr>
      <vt:lpstr>Host Grotesk Medium</vt:lpstr>
      <vt:lpstr>Gadugi</vt:lpstr>
      <vt:lpstr>Perpetua</vt:lpstr>
      <vt:lpstr>Arial</vt:lpstr>
      <vt:lpstr>Calibri</vt:lpstr>
      <vt:lpstr>Gloucester MT Extra Condensed</vt:lpstr>
      <vt:lpstr>Open Sans Semibold</vt:lpstr>
      <vt:lpstr>Open Sans</vt:lpstr>
      <vt:lpstr>Gill Sans Ultra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111</dc:creator>
  <cp:lastModifiedBy>Пользователь</cp:lastModifiedBy>
  <cp:revision>19</cp:revision>
  <dcterms:created xsi:type="dcterms:W3CDTF">2026-04-27T16:45:36Z</dcterms:created>
  <dcterms:modified xsi:type="dcterms:W3CDTF">2026-04-29T03:42:43Z</dcterms:modified>
</cp:coreProperties>
</file>