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18" r:id="rId2"/>
    <p:sldId id="324" r:id="rId3"/>
    <p:sldId id="319" r:id="rId4"/>
    <p:sldId id="323" r:id="rId5"/>
    <p:sldId id="320" r:id="rId6"/>
    <p:sldId id="321" r:id="rId7"/>
    <p:sldId id="322" r:id="rId8"/>
    <p:sldId id="32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66"/>
    <a:srgbClr val="4E121C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697" autoAdjust="0"/>
  </p:normalViewPr>
  <p:slideViewPr>
    <p:cSldViewPr>
      <p:cViewPr varScale="1">
        <p:scale>
          <a:sx n="73" d="100"/>
          <a:sy n="73" d="100"/>
        </p:scale>
        <p:origin x="-7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5365B2-F39C-4D92-AA3D-E25F8BD609D1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321604-5245-4D62-9B06-C4903085E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1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3CDD-1C03-4A6D-92C6-30A1CA0015E9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ADE2-727C-4D97-A80C-B1E4BC065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817154"/>
      </p:ext>
    </p:extLst>
  </p:cSld>
  <p:clrMapOvr>
    <a:masterClrMapping/>
  </p:clrMapOvr>
  <p:transition spd="slow" advTm="6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C62-30C2-455C-9530-2DFBC48D98DC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C017-96BC-4229-992F-67C6C7BB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593323"/>
      </p:ext>
    </p:extLst>
  </p:cSld>
  <p:clrMapOvr>
    <a:masterClrMapping/>
  </p:clrMapOvr>
  <p:transition spd="slow" advTm="6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84DC-2055-42E4-8159-AE1179C3C32F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413D-C088-4A87-BD45-9B50554BC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9799"/>
      </p:ext>
    </p:extLst>
  </p:cSld>
  <p:clrMapOvr>
    <a:masterClrMapping/>
  </p:clrMapOvr>
  <p:transition spd="slow" advTm="6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5D49-263F-4A07-965A-963C2168F039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7873-D83F-4AB3-B2D3-BBF106D6C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899073"/>
      </p:ext>
    </p:extLst>
  </p:cSld>
  <p:clrMapOvr>
    <a:masterClrMapping/>
  </p:clrMapOvr>
  <p:transition spd="slow" advTm="6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8F80-B8D4-4201-8C6B-1BD47756FCD1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70B1-F93E-4111-8E1F-2BB23BB56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654281"/>
      </p:ext>
    </p:extLst>
  </p:cSld>
  <p:clrMapOvr>
    <a:masterClrMapping/>
  </p:clrMapOvr>
  <p:transition spd="slow" advTm="6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D612-01A3-491E-810F-8BDC33C35D51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193C-DE8C-46F1-949F-E8A0F7701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631726"/>
      </p:ext>
    </p:extLst>
  </p:cSld>
  <p:clrMapOvr>
    <a:masterClrMapping/>
  </p:clrMapOvr>
  <p:transition spd="slow" advTm="6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9EFA-C306-4068-9884-8E067F4519B1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A99B-A499-403A-A9AF-6788CA3C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152844"/>
      </p:ext>
    </p:extLst>
  </p:cSld>
  <p:clrMapOvr>
    <a:masterClrMapping/>
  </p:clrMapOvr>
  <p:transition spd="slow" advTm="6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0F46-F256-43C2-95D5-CA70A2A5CBFF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2CFF-019A-440A-9B0D-016A5BD8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18962"/>
      </p:ext>
    </p:extLst>
  </p:cSld>
  <p:clrMapOvr>
    <a:masterClrMapping/>
  </p:clrMapOvr>
  <p:transition spd="slow" advTm="6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BB94-5D29-4D4F-ADF3-BAE742B348F5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7505-E14F-4C2C-A3D2-AB98D5A33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907934"/>
      </p:ext>
    </p:extLst>
  </p:cSld>
  <p:clrMapOvr>
    <a:masterClrMapping/>
  </p:clrMapOvr>
  <p:transition spd="slow" advTm="6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4D3-DE14-4FC5-A891-B631CE73272E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97B1-C225-448E-80D4-0E2B578B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854254"/>
      </p:ext>
    </p:extLst>
  </p:cSld>
  <p:clrMapOvr>
    <a:masterClrMapping/>
  </p:clrMapOvr>
  <p:transition spd="slow" advTm="6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13F8-D497-4019-B430-7B5807D140D1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05DC-FCD5-40AA-82DA-9D31A3738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846353"/>
      </p:ext>
    </p:extLst>
  </p:cSld>
  <p:clrMapOvr>
    <a:masterClrMapping/>
  </p:clrMapOvr>
  <p:transition spd="slow" advTm="6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1556F8-24F0-4588-AB30-4411F7D4876A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A932B3-8E1C-4BDD-9FC9-4C870AB02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9" r:id="rId9"/>
    <p:sldLayoutId id="2147483947" r:id="rId10"/>
    <p:sldLayoutId id="2147483948" r:id="rId11"/>
  </p:sldLayoutIdLst>
  <p:transition spd="slow" advTm="6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488" y="2071678"/>
            <a:ext cx="3428992" cy="43414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42908" y="1643050"/>
            <a:ext cx="91440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«Конструирование в образовательной деятельности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0005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педагогического совета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15328" cy="4434840"/>
          </a:xfrm>
        </p:spPr>
        <p:txBody>
          <a:bodyPr/>
          <a:lstStyle/>
          <a:p>
            <a:pPr marL="45720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Вступительное слово « Конструктивная деятельность в рамках реализации ФОП ДО»</a:t>
            </a:r>
          </a:p>
          <a:p>
            <a:pPr marL="457200" indent="-45720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Вайдукова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И.А.</a:t>
            </a:r>
          </a:p>
          <a:p>
            <a:pPr marL="457200" indent="-45720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Представление фото-отчета о проведении конструирования(ОД, с/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за истекший период с (сентября по март).</a:t>
            </a:r>
          </a:p>
          <a:p>
            <a:pPr marL="457200" indent="-45720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групп.</a:t>
            </a:r>
          </a:p>
          <a:p>
            <a:pPr marL="457200" indent="-457200"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0423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«Художественно-эстетическое развитие» предусматривает: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758138" cy="443484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художественных умений и навыков в разных видах деятельности (……художественном конструировании,….).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и поддержку самостоятельной творческой деятельности детей (…..конструктивной, …).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86790" cy="785818"/>
          </a:xfrm>
        </p:spPr>
        <p:txBody>
          <a:bodyPr/>
          <a:lstStyle/>
          <a:p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детской деятельности в соответствии с ФГОС ДО</a:t>
            </a:r>
            <a:endParaRPr lang="ru-RU" sz="2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1 года до 3 лет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 (рисование и лепка)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конструирование из мелкого и крупного строительного материала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3 лет до 7 лет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Игровая деятельность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строительно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конструктивная….)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(конструирование из разных материалов по образцу, условию и замыслу ребенка).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285728"/>
            <a:ext cx="8801072" cy="207170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художественно-эстетического развития основными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задачами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конструктивной деятельности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785926"/>
            <a:ext cx="4038600" cy="443484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2 лет до 3 лет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детей с деталями (кубик, кирпичик, трехгранная призма, пластина, цилиндр), с вариантами расположения строительных форм на плоскости.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интереса к конструктивной деятельности, поддерживать желание детей строить самостоятельно.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14488"/>
            <a:ext cx="4038600" cy="485778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3 лет до 4 лет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конструктивные умения,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учить различать,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азывать и использовать основные строительные детали (кубики, кирпичики, пластины, цилиндры, трехгранные призмы), сооружать новые постройки, используя полученные ранее умения (накладывание, приставление, прикладывание), использовать в постройках детали разного цвета.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42918"/>
            <a:ext cx="4038600" cy="571504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4 лет до 5 лет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Продолжать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способность различать и называть строительные детали (куб, пластина, кирпичик, брусок); учить использовать их с учетом конструктивных свойств (устойчивость, форма, величина).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сооружать постройки из крупного и мелкого строительного материала.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конструированию из бумаги.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Приобщать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детей к изготовлению поделок из природного материала.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642918"/>
            <a:ext cx="4038600" cy="556913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5 лет до 6 лет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Продолжать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детей устанавливать связь между создаваемыми постройками и тем, что они видят в окружающей жизни; создавать разнообразные постройки и конструкции.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Поощрять самостоятельность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творчество, инициативу, дружелюбие.</a:t>
            </a: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071546"/>
            <a:ext cx="7115196" cy="507209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6 лет до 7 лет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умения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видеть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конструкцию объекта и анализировать ее основные части, их функциональное назначение.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Закреплять навыки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коллективной работы: умение распределять обязанности, работать в соответствии с общим замыслом, не мешая друг другу.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интереса к конструктивной деятельности.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различными видами конструкторов.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профессиями дизайнера, конструктора, архитектора, строителя и пр.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детей художественно – творческие способности и самостоятельную творческую конструктивную деятельность у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образовательные результаты на этапе завершения освоения Федеральной программы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0085"/>
            <a:ext cx="8258204" cy="4434840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ребенок способен предложить собственный замысел и воплотить его в различных деятельностях; 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ребенок владеет художественными умениями, навыками и средствами художественной выразительности в различных видах деятельности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искусства.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1439</TotalTime>
  <Words>434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Педагогический совет   «Конструирование в образовательной деятельности  детей дошкольного возраста» </vt:lpstr>
      <vt:lpstr>План педагогического совета</vt:lpstr>
      <vt:lpstr>  Образовательная область «Художественно-эстетическое развитие» предусматривает: </vt:lpstr>
      <vt:lpstr>Виды детской деятельности в соответствии с ФГОС ДО</vt:lpstr>
      <vt:lpstr>    В области художественно-эстетического развития основными задачами конструктивной деятельности являются: </vt:lpstr>
      <vt:lpstr>Слайд 6</vt:lpstr>
      <vt:lpstr>Слайд 7</vt:lpstr>
      <vt:lpstr>   Планируемые образовательные результаты на этапе завершения освоения Федеральной программы   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User</cp:lastModifiedBy>
  <cp:revision>142</cp:revision>
  <dcterms:created xsi:type="dcterms:W3CDTF">2009-02-12T09:40:02Z</dcterms:created>
  <dcterms:modified xsi:type="dcterms:W3CDTF">2023-04-19T10:09:16Z</dcterms:modified>
</cp:coreProperties>
</file>